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97" r:id="rId3"/>
    <p:sldId id="298" r:id="rId4"/>
    <p:sldId id="299" r:id="rId5"/>
    <p:sldId id="300" r:id="rId6"/>
    <p:sldId id="301" r:id="rId7"/>
    <p:sldId id="302" r:id="rId8"/>
    <p:sldId id="303" r:id="rId9"/>
    <p:sldId id="304" r:id="rId10"/>
    <p:sldId id="305" r:id="rId11"/>
    <p:sldId id="306" r:id="rId12"/>
    <p:sldId id="307" r:id="rId13"/>
    <p:sldId id="308"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60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453" autoAdjust="0"/>
  </p:normalViewPr>
  <p:slideViewPr>
    <p:cSldViewPr snapToGrid="0">
      <p:cViewPr varScale="1">
        <p:scale>
          <a:sx n="118" d="100"/>
          <a:sy n="118" d="100"/>
        </p:scale>
        <p:origin x="27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C06BE-86BB-42EF-869A-75100D747BFD}" type="datetimeFigureOut">
              <a:rPr lang="en-GB" smtClean="0"/>
              <a:t>12/02/2025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F279A5-D459-4AC5-B63F-863DCE08B719}" type="slidenum">
              <a:rPr lang="en-GB" smtClean="0"/>
              <a:t>‹#›</a:t>
            </a:fld>
            <a:endParaRPr lang="en-GB"/>
          </a:p>
        </p:txBody>
      </p:sp>
    </p:spTree>
    <p:extLst>
      <p:ext uri="{BB962C8B-B14F-4D97-AF65-F5344CB8AC3E}">
        <p14:creationId xmlns:p14="http://schemas.microsoft.com/office/powerpoint/2010/main" val="613752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1371600" rtl="0" eaLnBrk="1" fontAlgn="auto" latinLnBrk="0" hangingPunct="1">
              <a:lnSpc>
                <a:spcPct val="100000"/>
              </a:lnSpc>
              <a:spcBef>
                <a:spcPts val="0"/>
              </a:spcBef>
              <a:spcAft>
                <a:spcPts val="0"/>
              </a:spcAft>
              <a:buClrTx/>
              <a:buSzTx/>
              <a:buFontTx/>
              <a:buNone/>
              <a:tabLst/>
              <a:defRPr/>
            </a:pPr>
            <a:fld id="{17F230F0-8B93-9541-A11C-5C07D4A256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3716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461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62B7BD-2F4B-6B84-CBD3-10A85CA7CE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D77EABF-ED76-9346-D533-B8474A7BD18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8F9EDA7-EBE3-B7F7-7DE2-867657098082}"/>
              </a:ext>
            </a:extLst>
          </p:cNvPr>
          <p:cNvSpPr>
            <a:spLocks noGrp="1"/>
          </p:cNvSpPr>
          <p:nvPr>
            <p:ph type="body" idx="1"/>
          </p:nvPr>
        </p:nvSpPr>
        <p:spPr/>
        <p:txBody>
          <a:bodyPr/>
          <a:lstStyle/>
          <a:p>
            <a:r>
              <a:rPr lang="en-GB" b="0" dirty="0"/>
              <a:t>It is then important to specify a metric of time: what are the units that researchers will use to record the passing of time? </a:t>
            </a:r>
          </a:p>
          <a:p>
            <a:endParaRPr lang="en-GB" b="0" dirty="0"/>
          </a:p>
          <a:p>
            <a:r>
              <a:rPr lang="en-GB" b="0" dirty="0"/>
              <a:t>Many events of interest can be recorded using a very precise time measurement. For example, if we conducted a diary study of suicidal thoughts and asked participants to record the onset of a suicidal thought using an app, we could potentially record the occurrence of these thoughts in minutes. Another example: using death certificates epidemiologists can record lifetime in days. </a:t>
            </a:r>
          </a:p>
          <a:p>
            <a:endParaRPr lang="en-GB" b="0" dirty="0"/>
          </a:p>
          <a:p>
            <a:r>
              <a:rPr lang="en-GB" b="0" dirty="0"/>
              <a:t>However, there are often limits to the precision of the time measurement due to practical problems. Some of these problems may be linked with the way data are recorded when researchers use administrative data or data collected by others. For example, hospital records may record the occurrence of some interventions in weeks, rather than in days. Other limitations may be due to the nature of the events researchers are interested in. For example, if we are interested in the timing of academic promotions, promotions are awarded yearly. Other limitations may be due to the study design: when we collect data retrospectively and ask participants to recall when a specific event took place, unless it was a very salient event, participants may recall the month, the season, or just the year an event took place. </a:t>
            </a:r>
          </a:p>
          <a:p>
            <a:endParaRPr lang="en-GB" b="0" dirty="0"/>
          </a:p>
          <a:p>
            <a:r>
              <a:rPr lang="en-GB" b="0" dirty="0"/>
              <a:t>The main point is that time should be recorded in the smallest possible unit that is relevant to the event of interest. For example, when we study the timing of a child’s first words, measuring this in years would be a very coarse measure: it will not be very useful to know that most children say their first words in their 2</a:t>
            </a:r>
            <a:r>
              <a:rPr lang="en-GB" b="0" baseline="30000" dirty="0"/>
              <a:t>nd</a:t>
            </a:r>
            <a:r>
              <a:rPr lang="en-GB" b="0" dirty="0"/>
              <a:t> year, rather than in their 1</a:t>
            </a:r>
            <a:r>
              <a:rPr lang="en-GB" b="0" baseline="30000" dirty="0"/>
              <a:t>st</a:t>
            </a:r>
            <a:r>
              <a:rPr lang="en-GB" b="0" dirty="0"/>
              <a:t> one. Recording the first words in months is more adequate. </a:t>
            </a:r>
          </a:p>
          <a:p>
            <a:endParaRPr lang="en-GB" b="0" dirty="0"/>
          </a:p>
          <a:p>
            <a:r>
              <a:rPr lang="en-GB" b="0" dirty="0"/>
              <a:t>So, there are two main types of time measurements, continuous, as when we can measure lifetime in days, or discrete, as when we measure onset of suicidal thoughts in years. </a:t>
            </a:r>
          </a:p>
          <a:p>
            <a:endParaRPr lang="en-GB" b="0" dirty="0"/>
          </a:p>
          <a:p>
            <a:endParaRPr lang="en-GB" b="0" dirty="0"/>
          </a:p>
          <a:p>
            <a:endParaRPr lang="en-GB" b="0" dirty="0"/>
          </a:p>
        </p:txBody>
      </p:sp>
      <p:sp>
        <p:nvSpPr>
          <p:cNvPr id="4" name="Slide Number Placeholder 3">
            <a:extLst>
              <a:ext uri="{FF2B5EF4-FFF2-40B4-BE49-F238E27FC236}">
                <a16:creationId xmlns:a16="http://schemas.microsoft.com/office/drawing/2014/main" id="{A59ECC93-7118-712F-A0E7-642F84564EC7}"/>
              </a:ext>
            </a:extLst>
          </p:cNvPr>
          <p:cNvSpPr>
            <a:spLocks noGrp="1"/>
          </p:cNvSpPr>
          <p:nvPr>
            <p:ph type="sldNum" sz="quarter" idx="5"/>
          </p:nvPr>
        </p:nvSpPr>
        <p:spPr/>
        <p:txBody>
          <a:bodyPr/>
          <a:lstStyle/>
          <a:p>
            <a:fld id="{9FFE7074-E719-4A72-A131-51638B034415}" type="slidenum">
              <a:rPr lang="en-GB" smtClean="0"/>
              <a:t>10</a:t>
            </a:fld>
            <a:endParaRPr lang="en-GB"/>
          </a:p>
        </p:txBody>
      </p:sp>
    </p:spTree>
    <p:extLst>
      <p:ext uri="{BB962C8B-B14F-4D97-AF65-F5344CB8AC3E}">
        <p14:creationId xmlns:p14="http://schemas.microsoft.com/office/powerpoint/2010/main" val="4173219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8D271A-EC85-AFAA-CA1F-4C8E0E27FF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BE8BFFF-5E84-93C3-0BF3-A7E3822D496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A01EB80-8C9D-9B08-F1F7-A59477A260FD}"/>
              </a:ext>
            </a:extLst>
          </p:cNvPr>
          <p:cNvSpPr>
            <a:spLocks noGrp="1"/>
          </p:cNvSpPr>
          <p:nvPr>
            <p:ph type="body" idx="1"/>
          </p:nvPr>
        </p:nvSpPr>
        <p:spPr/>
        <p:txBody>
          <a:bodyPr/>
          <a:lstStyle/>
          <a:p>
            <a:r>
              <a:rPr lang="en-GB" b="0" dirty="0"/>
              <a:t>This distinction is important  for a further reason.  When we measure time continuously, the probability of two individuals experiencing the target event at the same time will be low.  Here, the red dots represent the timing of the target event for different participants. </a:t>
            </a:r>
          </a:p>
          <a:p>
            <a:r>
              <a:rPr lang="en-GB" b="0" dirty="0"/>
              <a:t>When two individuals experience the target event at the same time, this is called a tie.  When we measure time continuously, ties are less likely and we will observe few of them. </a:t>
            </a:r>
          </a:p>
          <a:p>
            <a:r>
              <a:rPr lang="en-GB" b="0" dirty="0"/>
              <a:t>When time is measured in discrete and more coarse units, ties will be inevitable. </a:t>
            </a:r>
          </a:p>
          <a:p>
            <a:endParaRPr lang="en-GB" b="0" dirty="0"/>
          </a:p>
          <a:p>
            <a:r>
              <a:rPr lang="en-GB" b="0" dirty="0"/>
              <a:t>This is important because more modern methods in survival analysis, such as Cox regression (aka Proportional Hazard Modelling) assume that time is recorded continuously, and therefore ties should be far and few between. Applying these methods to data that have many ties means stretching the models to a point where their inference may be unreliable. </a:t>
            </a:r>
          </a:p>
          <a:p>
            <a:endParaRPr lang="en-GB" b="0" dirty="0"/>
          </a:p>
          <a:p>
            <a:endParaRPr lang="en-GB" b="0" dirty="0"/>
          </a:p>
        </p:txBody>
      </p:sp>
      <p:sp>
        <p:nvSpPr>
          <p:cNvPr id="4" name="Slide Number Placeholder 3">
            <a:extLst>
              <a:ext uri="{FF2B5EF4-FFF2-40B4-BE49-F238E27FC236}">
                <a16:creationId xmlns:a16="http://schemas.microsoft.com/office/drawing/2014/main" id="{67FCCD55-E919-A9AF-2FE5-3D06352B9C46}"/>
              </a:ext>
            </a:extLst>
          </p:cNvPr>
          <p:cNvSpPr>
            <a:spLocks noGrp="1"/>
          </p:cNvSpPr>
          <p:nvPr>
            <p:ph type="sldNum" sz="quarter" idx="5"/>
          </p:nvPr>
        </p:nvSpPr>
        <p:spPr/>
        <p:txBody>
          <a:bodyPr/>
          <a:lstStyle/>
          <a:p>
            <a:fld id="{9FFE7074-E719-4A72-A131-51638B034415}" type="slidenum">
              <a:rPr lang="en-GB" smtClean="0"/>
              <a:t>11</a:t>
            </a:fld>
            <a:endParaRPr lang="en-GB"/>
          </a:p>
        </p:txBody>
      </p:sp>
    </p:spTree>
    <p:extLst>
      <p:ext uri="{BB962C8B-B14F-4D97-AF65-F5344CB8AC3E}">
        <p14:creationId xmlns:p14="http://schemas.microsoft.com/office/powerpoint/2010/main" val="17339225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DD18D5-D41C-B12A-C5FE-89F85A0F67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0D1CC7-4D64-941A-C379-B9EB156B56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9E9D528-302B-F92C-5031-D7A700B8A378}"/>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8359EA5C-723E-0256-5DED-C2214FA10DE5}"/>
              </a:ext>
            </a:extLst>
          </p:cNvPr>
          <p:cNvSpPr>
            <a:spLocks noGrp="1"/>
          </p:cNvSpPr>
          <p:nvPr>
            <p:ph type="sldNum" sz="quarter" idx="5"/>
          </p:nvPr>
        </p:nvSpPr>
        <p:spPr/>
        <p:txBody>
          <a:bodyPr/>
          <a:lstStyle/>
          <a:p>
            <a:fld id="{9FFE7074-E719-4A72-A131-51638B034415}" type="slidenum">
              <a:rPr lang="en-GB" smtClean="0"/>
              <a:t>12</a:t>
            </a:fld>
            <a:endParaRPr lang="en-GB"/>
          </a:p>
        </p:txBody>
      </p:sp>
    </p:spTree>
    <p:extLst>
      <p:ext uri="{BB962C8B-B14F-4D97-AF65-F5344CB8AC3E}">
        <p14:creationId xmlns:p14="http://schemas.microsoft.com/office/powerpoint/2010/main" val="27579445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1371600" rtl="0" eaLnBrk="1" fontAlgn="auto" latinLnBrk="0" hangingPunct="1">
              <a:lnSpc>
                <a:spcPct val="100000"/>
              </a:lnSpc>
              <a:spcBef>
                <a:spcPts val="0"/>
              </a:spcBef>
              <a:spcAft>
                <a:spcPts val="0"/>
              </a:spcAft>
              <a:buClrTx/>
              <a:buSzTx/>
              <a:buFontTx/>
              <a:buNone/>
              <a:tabLst/>
              <a:defRPr/>
            </a:pPr>
            <a:fld id="{17F230F0-8B93-9541-A11C-5C07D4A256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3716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5814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will also highlight the pre-requisites for running survival analysis, highlighting the type of information, data and decisions we need to take to ensure we can meaningfully answer research questions using survival </a:t>
            </a:r>
            <a:r>
              <a:rPr lang="en-GB" dirty="0" err="1"/>
              <a:t>analysi</a:t>
            </a:r>
            <a:r>
              <a:rPr lang="en-GB" dirty="0"/>
              <a:t>.</a:t>
            </a:r>
          </a:p>
          <a:p>
            <a:endParaRPr lang="en-GB" dirty="0"/>
          </a:p>
          <a:p>
            <a:r>
              <a:rPr lang="en-GB" dirty="0"/>
              <a:t>In this first presentation I will focus on the concepts and principles underlying survival analysis without presenting models and equations, which I will introduce in the other presentations in these resources. </a:t>
            </a:r>
          </a:p>
        </p:txBody>
      </p:sp>
      <p:sp>
        <p:nvSpPr>
          <p:cNvPr id="4" name="Slide Number Placeholder 3"/>
          <p:cNvSpPr>
            <a:spLocks noGrp="1"/>
          </p:cNvSpPr>
          <p:nvPr>
            <p:ph type="sldNum" sz="quarter" idx="5"/>
          </p:nvPr>
        </p:nvSpPr>
        <p:spPr/>
        <p:txBody>
          <a:bodyPr/>
          <a:lstStyle/>
          <a:p>
            <a:fld id="{9FFE7074-E719-4A72-A131-51638B034415}" type="slidenum">
              <a:rPr lang="en-GB" smtClean="0"/>
              <a:t>2</a:t>
            </a:fld>
            <a:endParaRPr lang="en-GB"/>
          </a:p>
        </p:txBody>
      </p:sp>
    </p:spTree>
    <p:extLst>
      <p:ext uri="{BB962C8B-B14F-4D97-AF65-F5344CB8AC3E}">
        <p14:creationId xmlns:p14="http://schemas.microsoft.com/office/powerpoint/2010/main" val="3488269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8DEBD3-48ED-C527-A4DA-C8CFD86C7B6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67CF3E6-0B9B-268B-A981-6FE2EDF9E34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7FFC06E-FF8D-693C-EECC-729778AE2208}"/>
              </a:ext>
            </a:extLst>
          </p:cNvPr>
          <p:cNvSpPr>
            <a:spLocks noGrp="1"/>
          </p:cNvSpPr>
          <p:nvPr>
            <p:ph type="body" idx="1"/>
          </p:nvPr>
        </p:nvSpPr>
        <p:spPr/>
        <p:txBody>
          <a:bodyPr/>
          <a:lstStyle/>
          <a:p>
            <a:r>
              <a:rPr lang="en-GB" dirty="0"/>
              <a:t>Researchers in very different fields, from economics to medical sciences, from psychology to engineering, are often interested in investigating the occurrence of events, when does a specific event take place? </a:t>
            </a:r>
          </a:p>
          <a:p>
            <a:endParaRPr lang="en-GB" dirty="0"/>
          </a:p>
          <a:p>
            <a:r>
              <a:rPr lang="en-GB" dirty="0"/>
              <a:t>For example, we may be interested in studying the onset of puberty : when do the physical and hormonal changes that lead to sexual maturity start to appear in a population of young people?</a:t>
            </a:r>
          </a:p>
          <a:p>
            <a:endParaRPr lang="en-GB" dirty="0"/>
          </a:p>
          <a:p>
            <a:r>
              <a:rPr lang="en-GB" dirty="0"/>
              <a:t>Another example in the field of psychology or Psychiatry involves studying the first instance of thoughts about suicide that individuals experience in their life. </a:t>
            </a:r>
          </a:p>
          <a:p>
            <a:endParaRPr lang="en-GB" dirty="0"/>
          </a:p>
          <a:p>
            <a:r>
              <a:rPr lang="en-GB" dirty="0"/>
              <a:t>A final example, studying when individuals get  a full-time employment after leaving education, if ever. </a:t>
            </a:r>
          </a:p>
          <a:p>
            <a:endParaRPr lang="en-GB" dirty="0"/>
          </a:p>
          <a:p>
            <a:r>
              <a:rPr lang="en-GB" b="1" dirty="0"/>
              <a:t>What do these examples all have in common? </a:t>
            </a:r>
          </a:p>
        </p:txBody>
      </p:sp>
      <p:sp>
        <p:nvSpPr>
          <p:cNvPr id="4" name="Slide Number Placeholder 3">
            <a:extLst>
              <a:ext uri="{FF2B5EF4-FFF2-40B4-BE49-F238E27FC236}">
                <a16:creationId xmlns:a16="http://schemas.microsoft.com/office/drawing/2014/main" id="{C2051F33-6051-B182-393E-DDEE05DEB37E}"/>
              </a:ext>
            </a:extLst>
          </p:cNvPr>
          <p:cNvSpPr>
            <a:spLocks noGrp="1"/>
          </p:cNvSpPr>
          <p:nvPr>
            <p:ph type="sldNum" sz="quarter" idx="5"/>
          </p:nvPr>
        </p:nvSpPr>
        <p:spPr/>
        <p:txBody>
          <a:bodyPr/>
          <a:lstStyle/>
          <a:p>
            <a:fld id="{9FFE7074-E719-4A72-A131-51638B034415}" type="slidenum">
              <a:rPr lang="en-GB" smtClean="0"/>
              <a:t>3</a:t>
            </a:fld>
            <a:endParaRPr lang="en-GB"/>
          </a:p>
        </p:txBody>
      </p:sp>
    </p:spTree>
    <p:extLst>
      <p:ext uri="{BB962C8B-B14F-4D97-AF65-F5344CB8AC3E}">
        <p14:creationId xmlns:p14="http://schemas.microsoft.com/office/powerpoint/2010/main" val="2488542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F1FB4A-07A6-6E52-1A02-3ACA8CE862F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F9B419C-1F78-A67E-DECA-090730050A6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897F874-65F9-DF15-EB97-B4DA9F5E2F1E}"/>
              </a:ext>
            </a:extLst>
          </p:cNvPr>
          <p:cNvSpPr>
            <a:spLocks noGrp="1"/>
          </p:cNvSpPr>
          <p:nvPr>
            <p:ph type="body" idx="1"/>
          </p:nvPr>
        </p:nvSpPr>
        <p:spPr/>
        <p:txBody>
          <a:bodyPr/>
          <a:lstStyle/>
          <a:p>
            <a:endParaRPr lang="en-GB" dirty="0"/>
          </a:p>
          <a:p>
            <a:endParaRPr lang="en-GB" b="1" dirty="0"/>
          </a:p>
          <a:p>
            <a:r>
              <a:rPr lang="en-GB" b="0" dirty="0"/>
              <a:t>Researchers studying these issues are interested in investigating two key questions: </a:t>
            </a:r>
            <a:r>
              <a:rPr lang="en-GB" b="0" i="1" dirty="0"/>
              <a:t>whether</a:t>
            </a:r>
            <a:r>
              <a:rPr lang="en-GB" b="0" dirty="0"/>
              <a:t> the event of interest takes place, and </a:t>
            </a:r>
            <a:r>
              <a:rPr lang="en-GB" b="0" i="1" dirty="0"/>
              <a:t>when</a:t>
            </a:r>
            <a:r>
              <a:rPr lang="en-GB" b="0" dirty="0"/>
              <a:t> the event takes place.</a:t>
            </a:r>
          </a:p>
          <a:p>
            <a:endParaRPr lang="en-GB" b="0" dirty="0"/>
          </a:p>
          <a:p>
            <a:r>
              <a:rPr lang="en-GB" b="0" dirty="0"/>
              <a:t>For example, within a large population, psychiatrists may find that only a relatively small proportion of individuals ever experience suicidal thoughts, so they might be interested in investigating the factors that are associated with the occurrence of this event. Within those that experience suicidal thoughts there may be variability in the onset of these thoughts. Some people may experience suicidal thoughts for the first time in adolescence. Others may experience these thoughts for the first time at an advanced age. There might be differences in the </a:t>
            </a:r>
            <a:r>
              <a:rPr lang="en-GB" b="0" i="1" dirty="0"/>
              <a:t>timing </a:t>
            </a:r>
            <a:r>
              <a:rPr lang="en-GB" b="0" i="0" dirty="0"/>
              <a:t>of first ever suicidal thoughts between gender, or there might be other characteristics significantly associated with an earlier onset of first ever suicidal thoughts. </a:t>
            </a:r>
          </a:p>
          <a:p>
            <a:endParaRPr lang="en-GB" b="0" i="0" dirty="0"/>
          </a:p>
          <a:p>
            <a:r>
              <a:rPr lang="en-GB" b="0" i="0" dirty="0"/>
              <a:t>The point is that across different disciplines we are interested in studying whether an event took place, and if it did take place, when did it take place? After these two key questions, we may also start asking more specific questions, for example, are women more likely to display an earlier onset of suicidal thoughts than men?</a:t>
            </a:r>
          </a:p>
          <a:p>
            <a:endParaRPr lang="en-GB" b="0" dirty="0"/>
          </a:p>
        </p:txBody>
      </p:sp>
      <p:sp>
        <p:nvSpPr>
          <p:cNvPr id="4" name="Slide Number Placeholder 3">
            <a:extLst>
              <a:ext uri="{FF2B5EF4-FFF2-40B4-BE49-F238E27FC236}">
                <a16:creationId xmlns:a16="http://schemas.microsoft.com/office/drawing/2014/main" id="{AF9B611F-9926-5199-30D0-B0581CF5E347}"/>
              </a:ext>
            </a:extLst>
          </p:cNvPr>
          <p:cNvSpPr>
            <a:spLocks noGrp="1"/>
          </p:cNvSpPr>
          <p:nvPr>
            <p:ph type="sldNum" sz="quarter" idx="5"/>
          </p:nvPr>
        </p:nvSpPr>
        <p:spPr/>
        <p:txBody>
          <a:bodyPr/>
          <a:lstStyle/>
          <a:p>
            <a:fld id="{9FFE7074-E719-4A72-A131-51638B034415}" type="slidenum">
              <a:rPr lang="en-GB" smtClean="0"/>
              <a:t>4</a:t>
            </a:fld>
            <a:endParaRPr lang="en-GB"/>
          </a:p>
        </p:txBody>
      </p:sp>
    </p:spTree>
    <p:extLst>
      <p:ext uri="{BB962C8B-B14F-4D97-AF65-F5344CB8AC3E}">
        <p14:creationId xmlns:p14="http://schemas.microsoft.com/office/powerpoint/2010/main" val="1665149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40C3E0-8EB4-3E79-DC2A-425D16F882D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92FC6E0-6E28-EBE4-34A4-E330702BDA3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592E6AD-A8CA-CB88-95A4-B94A7D7A5270}"/>
              </a:ext>
            </a:extLst>
          </p:cNvPr>
          <p:cNvSpPr>
            <a:spLocks noGrp="1"/>
          </p:cNvSpPr>
          <p:nvPr>
            <p:ph type="body" idx="1"/>
          </p:nvPr>
        </p:nvSpPr>
        <p:spPr/>
        <p:txBody>
          <a:bodyPr/>
          <a:lstStyle/>
          <a:p>
            <a:endParaRPr lang="en-GB" dirty="0"/>
          </a:p>
          <a:p>
            <a:r>
              <a:rPr lang="en-GB" b="1" dirty="0"/>
              <a:t>How to investigate whether and when questions? </a:t>
            </a:r>
            <a:endParaRPr lang="en-GB" b="1" i="0" dirty="0"/>
          </a:p>
          <a:p>
            <a:endParaRPr lang="en-GB" b="1" i="0" dirty="0"/>
          </a:p>
          <a:p>
            <a:r>
              <a:rPr lang="en-GB" b="0" i="0" dirty="0"/>
              <a:t>Common statistical methods in use are inadequate to deal with these types of data. </a:t>
            </a:r>
          </a:p>
          <a:p>
            <a:endParaRPr lang="en-GB" b="0" i="0" dirty="0"/>
          </a:p>
          <a:p>
            <a:r>
              <a:rPr lang="en-GB" b="0" i="0" dirty="0"/>
              <a:t>Let’s look at this fictional example I have created. The topic is whether and when participants first experienced suicidal thoughts. There are 5 participants, all of them enrolled in the study when aged 14 years. </a:t>
            </a:r>
          </a:p>
          <a:p>
            <a:endParaRPr lang="en-GB" b="0" i="0" dirty="0"/>
          </a:p>
          <a:p>
            <a:r>
              <a:rPr lang="en-GB" b="0" i="0" dirty="0"/>
              <a:t>Participants 1, 2, and 3 all experienced suicidal thoughts, participant #3 at an earlier age of 14, participant #2 when aged 25 years. But we have two more participants who never experienced suicidal thoughts while they were in the study. The problem, which is not uncommon, is that participant #5 left the study at age 20, while participant #4 left the study at age 31. </a:t>
            </a:r>
          </a:p>
          <a:p>
            <a:endParaRPr lang="en-GB" b="0" i="0" dirty="0"/>
          </a:p>
          <a:p>
            <a:r>
              <a:rPr lang="en-GB" b="0" i="0" dirty="0"/>
              <a:t>So, if for example we wanted to report some simple central tendencies statistics to indicate what is the average age of onset of suicidal thought in this sample, how shall we do it? </a:t>
            </a:r>
          </a:p>
          <a:p>
            <a:endParaRPr lang="en-GB" b="0" dirty="0"/>
          </a:p>
        </p:txBody>
      </p:sp>
      <p:sp>
        <p:nvSpPr>
          <p:cNvPr id="4" name="Slide Number Placeholder 3">
            <a:extLst>
              <a:ext uri="{FF2B5EF4-FFF2-40B4-BE49-F238E27FC236}">
                <a16:creationId xmlns:a16="http://schemas.microsoft.com/office/drawing/2014/main" id="{FB33C29B-7F76-1028-4DD0-2F3EFBFFD923}"/>
              </a:ext>
            </a:extLst>
          </p:cNvPr>
          <p:cNvSpPr>
            <a:spLocks noGrp="1"/>
          </p:cNvSpPr>
          <p:nvPr>
            <p:ph type="sldNum" sz="quarter" idx="5"/>
          </p:nvPr>
        </p:nvSpPr>
        <p:spPr/>
        <p:txBody>
          <a:bodyPr/>
          <a:lstStyle/>
          <a:p>
            <a:fld id="{9FFE7074-E719-4A72-A131-51638B034415}" type="slidenum">
              <a:rPr lang="en-GB" smtClean="0"/>
              <a:t>5</a:t>
            </a:fld>
            <a:endParaRPr lang="en-GB"/>
          </a:p>
        </p:txBody>
      </p:sp>
    </p:spTree>
    <p:extLst>
      <p:ext uri="{BB962C8B-B14F-4D97-AF65-F5344CB8AC3E}">
        <p14:creationId xmlns:p14="http://schemas.microsoft.com/office/powerpoint/2010/main" val="2269771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126D9-579F-2253-6246-7B2E7AE63FE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110BB8E-45CE-9FF6-CDB6-3723EB3DFB7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662DE37-D8F9-7082-4D35-CF2E31E9F0D6}"/>
              </a:ext>
            </a:extLst>
          </p:cNvPr>
          <p:cNvSpPr>
            <a:spLocks noGrp="1"/>
          </p:cNvSpPr>
          <p:nvPr>
            <p:ph type="body" idx="1"/>
          </p:nvPr>
        </p:nvSpPr>
        <p:spPr/>
        <p:txBody>
          <a:bodyPr/>
          <a:lstStyle/>
          <a:p>
            <a:endParaRPr lang="en-GB" dirty="0"/>
          </a:p>
          <a:p>
            <a:r>
              <a:rPr lang="en-GB" b="0" dirty="0"/>
              <a:t>We could consider only those that did experience suicidal thoughts: among them, the average age of the onset would be 19 years. But this is discarding information from the other participants that never experienced suicidal thought, so that is not adequate. </a:t>
            </a:r>
          </a:p>
          <a:p>
            <a:endParaRPr lang="en-GB" b="0" dirty="0"/>
          </a:p>
          <a:p>
            <a:r>
              <a:rPr lang="en-GB" b="0" dirty="0"/>
              <a:t>We could come up with some arbitrary rule that says where we assume that the participants that left the study experienced suicidal thought after they left the study, so 32 and 21 years for participants #4 and #5 respectively: in this scenario the average age of onset of suicidal thoughts would be 22 years. But these assumptions are just not tenable: many people never experience suicidal thoughts in their life.</a:t>
            </a:r>
          </a:p>
          <a:p>
            <a:endParaRPr lang="en-GB" b="0" dirty="0"/>
          </a:p>
          <a:p>
            <a:r>
              <a:rPr lang="en-GB" b="0" dirty="0"/>
              <a:t>We can do better than this!</a:t>
            </a:r>
          </a:p>
        </p:txBody>
      </p:sp>
      <p:sp>
        <p:nvSpPr>
          <p:cNvPr id="4" name="Slide Number Placeholder 3">
            <a:extLst>
              <a:ext uri="{FF2B5EF4-FFF2-40B4-BE49-F238E27FC236}">
                <a16:creationId xmlns:a16="http://schemas.microsoft.com/office/drawing/2014/main" id="{BBCE5C3B-D410-37C4-E6D8-7970AD5947E4}"/>
              </a:ext>
            </a:extLst>
          </p:cNvPr>
          <p:cNvSpPr>
            <a:spLocks noGrp="1"/>
          </p:cNvSpPr>
          <p:nvPr>
            <p:ph type="sldNum" sz="quarter" idx="5"/>
          </p:nvPr>
        </p:nvSpPr>
        <p:spPr/>
        <p:txBody>
          <a:bodyPr/>
          <a:lstStyle/>
          <a:p>
            <a:fld id="{9FFE7074-E719-4A72-A131-51638B034415}" type="slidenum">
              <a:rPr lang="en-GB" smtClean="0"/>
              <a:t>6</a:t>
            </a:fld>
            <a:endParaRPr lang="en-GB"/>
          </a:p>
        </p:txBody>
      </p:sp>
    </p:spTree>
    <p:extLst>
      <p:ext uri="{BB962C8B-B14F-4D97-AF65-F5344CB8AC3E}">
        <p14:creationId xmlns:p14="http://schemas.microsoft.com/office/powerpoint/2010/main" val="3804159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745E14-40F3-D29C-0CC6-FBCA025299F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913488E-6AEE-318F-4E4F-DDCEC6F9727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C1C98D8-4C3B-E072-B1A0-01498D36B1AA}"/>
              </a:ext>
            </a:extLst>
          </p:cNvPr>
          <p:cNvSpPr>
            <a:spLocks noGrp="1"/>
          </p:cNvSpPr>
          <p:nvPr>
            <p:ph type="body" idx="1"/>
          </p:nvPr>
        </p:nvSpPr>
        <p:spPr/>
        <p:txBody>
          <a:bodyPr/>
          <a:lstStyle/>
          <a:p>
            <a:r>
              <a:rPr lang="en-GB" dirty="0"/>
              <a:t>Survival analysis is a set of statistical methods that provides answers to research questions that concern whether and when events take place. </a:t>
            </a:r>
          </a:p>
          <a:p>
            <a:endParaRPr lang="en-GB" b="1" dirty="0"/>
          </a:p>
          <a:p>
            <a:r>
              <a:rPr lang="en-GB" b="0" dirty="0"/>
              <a:t>These methods are quite flexible.</a:t>
            </a:r>
          </a:p>
          <a:p>
            <a:r>
              <a:rPr lang="en-GB" b="0" dirty="0"/>
              <a:t>They can be applied to different studies design, such as experimental studies or </a:t>
            </a:r>
            <a:r>
              <a:rPr lang="en-GB" b="0" dirty="0" err="1"/>
              <a:t>RCTs</a:t>
            </a:r>
            <a:r>
              <a:rPr lang="en-GB" b="0" dirty="0"/>
              <a:t>, Longitudinal studies, whether data are collected prospectively or retrospectively.</a:t>
            </a:r>
          </a:p>
          <a:p>
            <a:r>
              <a:rPr lang="en-GB" b="0" dirty="0"/>
              <a:t>They can be applied to events that only happen once, e.g. puberty onset, or are recurring, e.g. suicidal thoughts. </a:t>
            </a:r>
          </a:p>
          <a:p>
            <a:r>
              <a:rPr lang="en-GB" b="0" dirty="0"/>
              <a:t>Furthermore, survival analysis can be applied to “negative” events like death, onset of disease, relapse, but can equally be applied to “positive” events, for example promotions at work, the timing of an infants’ first words, etc. </a:t>
            </a:r>
          </a:p>
          <a:p>
            <a:r>
              <a:rPr lang="en-GB" b="0" dirty="0"/>
              <a:t>The survival analysis label is there because the method was developed to investigate the timing of death of patients with different conditions. However, these methods can effectively be applied to different topics, the main requirements are that the research questions concern whether and when a target </a:t>
            </a:r>
            <a:r>
              <a:rPr lang="en-GB" b="0" dirty="0" err="1"/>
              <a:t>evnt</a:t>
            </a:r>
            <a:r>
              <a:rPr lang="en-GB" b="0" dirty="0"/>
              <a:t> takes place. </a:t>
            </a:r>
          </a:p>
          <a:p>
            <a:endParaRPr lang="en-GB" b="0" dirty="0"/>
          </a:p>
          <a:p>
            <a:r>
              <a:rPr lang="en-GB" b="0" dirty="0"/>
              <a:t>In the remainder of this presentation, I will illustrate pre-requisites that need to be satisfied if we are to use survival analysis. </a:t>
            </a:r>
          </a:p>
          <a:p>
            <a:endParaRPr lang="en-GB" b="0" dirty="0"/>
          </a:p>
          <a:p>
            <a:endParaRPr lang="en-GB" b="0" dirty="0"/>
          </a:p>
        </p:txBody>
      </p:sp>
      <p:sp>
        <p:nvSpPr>
          <p:cNvPr id="4" name="Slide Number Placeholder 3">
            <a:extLst>
              <a:ext uri="{FF2B5EF4-FFF2-40B4-BE49-F238E27FC236}">
                <a16:creationId xmlns:a16="http://schemas.microsoft.com/office/drawing/2014/main" id="{3A79C3EB-0A14-13A5-1016-6507F08D5637}"/>
              </a:ext>
            </a:extLst>
          </p:cNvPr>
          <p:cNvSpPr>
            <a:spLocks noGrp="1"/>
          </p:cNvSpPr>
          <p:nvPr>
            <p:ph type="sldNum" sz="quarter" idx="5"/>
          </p:nvPr>
        </p:nvSpPr>
        <p:spPr/>
        <p:txBody>
          <a:bodyPr/>
          <a:lstStyle/>
          <a:p>
            <a:fld id="{9FFE7074-E719-4A72-A131-51638B034415}" type="slidenum">
              <a:rPr lang="en-GB" smtClean="0"/>
              <a:t>7</a:t>
            </a:fld>
            <a:endParaRPr lang="en-GB"/>
          </a:p>
        </p:txBody>
      </p:sp>
    </p:spTree>
    <p:extLst>
      <p:ext uri="{BB962C8B-B14F-4D97-AF65-F5344CB8AC3E}">
        <p14:creationId xmlns:p14="http://schemas.microsoft.com/office/powerpoint/2010/main" val="2840281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85153-EF14-27D9-81B5-E773883D635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F03037-DCBD-3791-3AF7-CDB3374000F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B1BE5E8-FD4A-5A1F-649D-E794EA1986A3}"/>
              </a:ext>
            </a:extLst>
          </p:cNvPr>
          <p:cNvSpPr>
            <a:spLocks noGrp="1"/>
          </p:cNvSpPr>
          <p:nvPr>
            <p:ph type="body" idx="1"/>
          </p:nvPr>
        </p:nvSpPr>
        <p:spPr/>
        <p:txBody>
          <a:bodyPr/>
          <a:lstStyle/>
          <a:p>
            <a:r>
              <a:rPr lang="en-GB" dirty="0"/>
              <a:t>Firstly, survival analysis necessitates a clearly defined target event. </a:t>
            </a:r>
          </a:p>
          <a:p>
            <a:endParaRPr lang="en-GB" b="0" dirty="0"/>
          </a:p>
          <a:p>
            <a:endParaRPr lang="en-GB" b="0" dirty="0"/>
          </a:p>
          <a:p>
            <a:r>
              <a:rPr lang="en-GB" b="0" dirty="0"/>
              <a:t>This means that the target event should be defined as </a:t>
            </a:r>
            <a:r>
              <a:rPr lang="en-GB" b="0" i="1" dirty="0"/>
              <a:t>a transition from one state to another state</a:t>
            </a:r>
            <a:r>
              <a:rPr lang="en-GB" b="0" dirty="0"/>
              <a:t>. </a:t>
            </a:r>
          </a:p>
          <a:p>
            <a:r>
              <a:rPr lang="en-GB" b="0" dirty="0"/>
              <a:t>In the example before, individuals were in one state if they never had any thought about suicide, but transition a second state as soon as they think about suicide for the first time. </a:t>
            </a:r>
          </a:p>
          <a:p>
            <a:r>
              <a:rPr lang="en-GB" b="0" dirty="0"/>
              <a:t>Another example is ever been married: people that have never married are in state 1 until they marry, and thus move into state 2. </a:t>
            </a:r>
          </a:p>
          <a:p>
            <a:endParaRPr lang="en-GB" b="0" dirty="0"/>
          </a:p>
          <a:p>
            <a:r>
              <a:rPr lang="en-GB" b="0" dirty="0"/>
              <a:t>From these examples it will appear clear that the states that make up the target event should be mutually exclusive and exhaustive. </a:t>
            </a:r>
          </a:p>
          <a:p>
            <a:r>
              <a:rPr lang="en-GB" b="0" dirty="0"/>
              <a:t>Which means that no individual can be in more than one state at any given time: an individual either have never had suicidal thoughts, or had experienced suicidal thoughts. An individual either has been or is married, or has never been married. Exhaustive states means that all the individuals should be in one or another of the possible states. All individuals will have either ever experienced suicidal thoughts, or never experienced them. </a:t>
            </a:r>
          </a:p>
          <a:p>
            <a:endParaRPr lang="en-GB" b="0" dirty="0"/>
          </a:p>
          <a:p>
            <a:r>
              <a:rPr lang="en-GB" b="0" dirty="0"/>
              <a:t>Survival analyses are often applied to dichotomous target events where there are only two possible states, dead or alive, never married vs. ever married. However, these methods can be applied to target events that can have more than two states. For example, a person may be employed, self employed, or unemployed. The point is that all these states should be exhaustive, so all individuals should be in one or another of these three categories. And states should be mutually exclusive, an individual will be in only one category at any given time: someone employed cannot be unemployed at the same time. </a:t>
            </a:r>
          </a:p>
          <a:p>
            <a:endParaRPr lang="en-GB" b="0" dirty="0"/>
          </a:p>
          <a:p>
            <a:r>
              <a:rPr lang="en-GB" b="0" dirty="0"/>
              <a:t>Also, transitions into  one state can take place only once, e.g. the transition from alive to dead is irreversible. But in other cases individuals may transition between states several times. For example, if we were interested in the occurrence of suicidal thoughts over time, rather than their first onset, we may  record that some individuals have experienced suicidal thoughts on different occasions. Or, for example, some individuals may move from being unemployed to employed several time. The key point is that at any given time individuals should be in one or another state, and they all should be in one of the event states. </a:t>
            </a:r>
          </a:p>
          <a:p>
            <a:r>
              <a:rPr lang="en-GB" b="0" dirty="0"/>
              <a:t> </a:t>
            </a:r>
          </a:p>
          <a:p>
            <a:endParaRPr lang="en-GB" b="0" dirty="0"/>
          </a:p>
          <a:p>
            <a:endParaRPr lang="en-GB" b="0" dirty="0"/>
          </a:p>
        </p:txBody>
      </p:sp>
      <p:sp>
        <p:nvSpPr>
          <p:cNvPr id="4" name="Slide Number Placeholder 3">
            <a:extLst>
              <a:ext uri="{FF2B5EF4-FFF2-40B4-BE49-F238E27FC236}">
                <a16:creationId xmlns:a16="http://schemas.microsoft.com/office/drawing/2014/main" id="{9F05BADD-8DE5-9215-0EA7-2938ED819FCD}"/>
              </a:ext>
            </a:extLst>
          </p:cNvPr>
          <p:cNvSpPr>
            <a:spLocks noGrp="1"/>
          </p:cNvSpPr>
          <p:nvPr>
            <p:ph type="sldNum" sz="quarter" idx="5"/>
          </p:nvPr>
        </p:nvSpPr>
        <p:spPr/>
        <p:txBody>
          <a:bodyPr/>
          <a:lstStyle/>
          <a:p>
            <a:fld id="{9FFE7074-E719-4A72-A131-51638B034415}" type="slidenum">
              <a:rPr lang="en-GB" smtClean="0"/>
              <a:t>8</a:t>
            </a:fld>
            <a:endParaRPr lang="en-GB"/>
          </a:p>
        </p:txBody>
      </p:sp>
    </p:spTree>
    <p:extLst>
      <p:ext uri="{BB962C8B-B14F-4D97-AF65-F5344CB8AC3E}">
        <p14:creationId xmlns:p14="http://schemas.microsoft.com/office/powerpoint/2010/main" val="1182734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A7435B-36E7-3E5F-0E7E-16659CA80C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624482-CC1F-063E-C620-EE94349322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0772A45-B0DD-D90A-FBE6-DC0872C941DA}"/>
              </a:ext>
            </a:extLst>
          </p:cNvPr>
          <p:cNvSpPr>
            <a:spLocks noGrp="1"/>
          </p:cNvSpPr>
          <p:nvPr>
            <p:ph type="body" idx="1"/>
          </p:nvPr>
        </p:nvSpPr>
        <p:spPr/>
        <p:txBody>
          <a:bodyPr/>
          <a:lstStyle/>
          <a:p>
            <a:r>
              <a:rPr lang="en-GB" b="0" dirty="0"/>
              <a:t>Another requisite for survival analysis is to identify a point to start the clock in the study, so called “beginning of time”. </a:t>
            </a:r>
          </a:p>
          <a:p>
            <a:endParaRPr lang="en-GB" b="0" dirty="0"/>
          </a:p>
          <a:p>
            <a:r>
              <a:rPr lang="en-GB" b="0" dirty="0"/>
              <a:t>In other words, the researchers must identify a point where all the individuals in the population are in the same state of the target event. For example, when we are studying life expectancy in a population, all livebirths start life in one state, being alive, and from that point on, they can transition into the alternative state of being dead. In similar studies, birth is the “beginning of time”. </a:t>
            </a:r>
          </a:p>
          <a:p>
            <a:endParaRPr lang="en-GB" b="0" dirty="0"/>
          </a:p>
          <a:p>
            <a:r>
              <a:rPr lang="en-GB" b="0" dirty="0"/>
              <a:t>So the, beginning of time is a point where all the individuals in the study have not yet experienced the event, but every individual  may potentially be at risk of experiencing it. </a:t>
            </a:r>
          </a:p>
          <a:p>
            <a:endParaRPr lang="en-GB" b="0" dirty="0"/>
          </a:p>
          <a:p>
            <a:r>
              <a:rPr lang="en-GB" b="0" dirty="0"/>
              <a:t>In some studies the beginning of time is the same for all participants, in this sense, the clocks starts at the same time. For example, in many studies that consider age as the time variable, birth is the beginning of time when all participants have not yet experienced the event but are eligible to experience it. </a:t>
            </a:r>
          </a:p>
          <a:p>
            <a:endParaRPr lang="en-GB" b="0" dirty="0"/>
          </a:p>
          <a:p>
            <a:r>
              <a:rPr lang="en-GB" b="0" dirty="0"/>
              <a:t>In other studies the beginning of time may be linked to a “precipitating event”. For example, if we were interested in whether and when someone is promoted in their job, the beginning of time may be the time when individuals start in their job. This will be different across participants, in this fictional example, #2 started their job at 18 years, #1 started at 25 years. The time variable in this study is not age, but rather time in employment. </a:t>
            </a:r>
          </a:p>
          <a:p>
            <a:endParaRPr lang="en-GB" b="0" dirty="0"/>
          </a:p>
          <a:p>
            <a:r>
              <a:rPr lang="en-GB" b="0" dirty="0"/>
              <a:t>In many studies the start time may be arbitrary or dictated by convenience. This is fine, but it is important to that the starting  time must be unrelated to event occurrence. </a:t>
            </a:r>
          </a:p>
          <a:p>
            <a:endParaRPr lang="en-GB" b="0" dirty="0"/>
          </a:p>
          <a:p>
            <a:endParaRPr lang="en-GB" b="0" dirty="0"/>
          </a:p>
        </p:txBody>
      </p:sp>
      <p:sp>
        <p:nvSpPr>
          <p:cNvPr id="4" name="Slide Number Placeholder 3">
            <a:extLst>
              <a:ext uri="{FF2B5EF4-FFF2-40B4-BE49-F238E27FC236}">
                <a16:creationId xmlns:a16="http://schemas.microsoft.com/office/drawing/2014/main" id="{E62B94D7-0D5C-02FE-8065-4F86EF298FAC}"/>
              </a:ext>
            </a:extLst>
          </p:cNvPr>
          <p:cNvSpPr>
            <a:spLocks noGrp="1"/>
          </p:cNvSpPr>
          <p:nvPr>
            <p:ph type="sldNum" sz="quarter" idx="5"/>
          </p:nvPr>
        </p:nvSpPr>
        <p:spPr/>
        <p:txBody>
          <a:bodyPr/>
          <a:lstStyle/>
          <a:p>
            <a:fld id="{9FFE7074-E719-4A72-A131-51638B034415}" type="slidenum">
              <a:rPr lang="en-GB" smtClean="0"/>
              <a:t>9</a:t>
            </a:fld>
            <a:endParaRPr lang="en-GB"/>
          </a:p>
        </p:txBody>
      </p:sp>
    </p:spTree>
    <p:extLst>
      <p:ext uri="{BB962C8B-B14F-4D97-AF65-F5344CB8AC3E}">
        <p14:creationId xmlns:p14="http://schemas.microsoft.com/office/powerpoint/2010/main" val="398375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BF278-412F-2F5D-0C20-D2E800078A8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93C8ADE-D2E8-1552-6F8A-E3FA75792D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E4339FB-8CF4-EE9D-157E-786AA92FCD3B}"/>
              </a:ext>
            </a:extLst>
          </p:cNvPr>
          <p:cNvSpPr>
            <a:spLocks noGrp="1"/>
          </p:cNvSpPr>
          <p:nvPr>
            <p:ph type="dt" sz="half" idx="10"/>
          </p:nvPr>
        </p:nvSpPr>
        <p:spPr/>
        <p:txBody>
          <a:bodyPr/>
          <a:lstStyle/>
          <a:p>
            <a:fld id="{37234CC5-8AFA-4B0C-A782-994239D6BA85}" type="datetimeFigureOut">
              <a:rPr lang="en-GB" smtClean="0"/>
              <a:t>12/02/2025</a:t>
            </a:fld>
            <a:endParaRPr lang="en-GB"/>
          </a:p>
        </p:txBody>
      </p:sp>
      <p:sp>
        <p:nvSpPr>
          <p:cNvPr id="5" name="Footer Placeholder 4">
            <a:extLst>
              <a:ext uri="{FF2B5EF4-FFF2-40B4-BE49-F238E27FC236}">
                <a16:creationId xmlns:a16="http://schemas.microsoft.com/office/drawing/2014/main" id="{76376941-B09C-14A0-F163-B4998674E8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D2DF35-4DC0-BFF6-E6A3-33A0C75AAE65}"/>
              </a:ext>
            </a:extLst>
          </p:cNvPr>
          <p:cNvSpPr>
            <a:spLocks noGrp="1"/>
          </p:cNvSpPr>
          <p:nvPr>
            <p:ph type="sldNum" sz="quarter" idx="12"/>
          </p:nvPr>
        </p:nvSpPr>
        <p:spPr/>
        <p:txBody>
          <a:bodyPr/>
          <a:lstStyle/>
          <a:p>
            <a:fld id="{86555B15-9970-445D-AAA2-478716DD47B8}" type="slidenum">
              <a:rPr lang="en-GB" smtClean="0"/>
              <a:t>‹#›</a:t>
            </a:fld>
            <a:endParaRPr lang="en-GB"/>
          </a:p>
        </p:txBody>
      </p:sp>
    </p:spTree>
    <p:extLst>
      <p:ext uri="{BB962C8B-B14F-4D97-AF65-F5344CB8AC3E}">
        <p14:creationId xmlns:p14="http://schemas.microsoft.com/office/powerpoint/2010/main" val="376427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A6D1E-5FB7-EF08-2D47-68E9A3ACC77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2489FE4-5205-6483-467F-E24C452AEE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745ACD-5693-17D3-C9C5-B1474892F1A5}"/>
              </a:ext>
            </a:extLst>
          </p:cNvPr>
          <p:cNvSpPr>
            <a:spLocks noGrp="1"/>
          </p:cNvSpPr>
          <p:nvPr>
            <p:ph type="dt" sz="half" idx="10"/>
          </p:nvPr>
        </p:nvSpPr>
        <p:spPr/>
        <p:txBody>
          <a:bodyPr/>
          <a:lstStyle/>
          <a:p>
            <a:fld id="{37234CC5-8AFA-4B0C-A782-994239D6BA85}" type="datetimeFigureOut">
              <a:rPr lang="en-GB" smtClean="0"/>
              <a:t>12/02/2025</a:t>
            </a:fld>
            <a:endParaRPr lang="en-GB"/>
          </a:p>
        </p:txBody>
      </p:sp>
      <p:sp>
        <p:nvSpPr>
          <p:cNvPr id="5" name="Footer Placeholder 4">
            <a:extLst>
              <a:ext uri="{FF2B5EF4-FFF2-40B4-BE49-F238E27FC236}">
                <a16:creationId xmlns:a16="http://schemas.microsoft.com/office/drawing/2014/main" id="{CFE6A318-68A6-3112-0BB5-E966752268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4E6136-95EE-5AF6-4ABC-53F3BF87A8DA}"/>
              </a:ext>
            </a:extLst>
          </p:cNvPr>
          <p:cNvSpPr>
            <a:spLocks noGrp="1"/>
          </p:cNvSpPr>
          <p:nvPr>
            <p:ph type="sldNum" sz="quarter" idx="12"/>
          </p:nvPr>
        </p:nvSpPr>
        <p:spPr/>
        <p:txBody>
          <a:bodyPr/>
          <a:lstStyle/>
          <a:p>
            <a:fld id="{86555B15-9970-445D-AAA2-478716DD47B8}" type="slidenum">
              <a:rPr lang="en-GB" smtClean="0"/>
              <a:t>‹#›</a:t>
            </a:fld>
            <a:endParaRPr lang="en-GB"/>
          </a:p>
        </p:txBody>
      </p:sp>
    </p:spTree>
    <p:extLst>
      <p:ext uri="{BB962C8B-B14F-4D97-AF65-F5344CB8AC3E}">
        <p14:creationId xmlns:p14="http://schemas.microsoft.com/office/powerpoint/2010/main" val="2603453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47F477-5D60-CBCB-81AB-C1205AB1CBB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A4545C0-1C8E-60D9-16B5-D6E617DD38E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C4E0FCB-489D-522A-30B9-66343A8636AE}"/>
              </a:ext>
            </a:extLst>
          </p:cNvPr>
          <p:cNvSpPr>
            <a:spLocks noGrp="1"/>
          </p:cNvSpPr>
          <p:nvPr>
            <p:ph type="dt" sz="half" idx="10"/>
          </p:nvPr>
        </p:nvSpPr>
        <p:spPr/>
        <p:txBody>
          <a:bodyPr/>
          <a:lstStyle/>
          <a:p>
            <a:fld id="{37234CC5-8AFA-4B0C-A782-994239D6BA85}" type="datetimeFigureOut">
              <a:rPr lang="en-GB" smtClean="0"/>
              <a:t>12/02/2025</a:t>
            </a:fld>
            <a:endParaRPr lang="en-GB"/>
          </a:p>
        </p:txBody>
      </p:sp>
      <p:sp>
        <p:nvSpPr>
          <p:cNvPr id="5" name="Footer Placeholder 4">
            <a:extLst>
              <a:ext uri="{FF2B5EF4-FFF2-40B4-BE49-F238E27FC236}">
                <a16:creationId xmlns:a16="http://schemas.microsoft.com/office/drawing/2014/main" id="{1BC29C08-B151-5121-5FE1-6D3770E5A7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EBAE86-DCD2-3E00-8B79-B2C942CF68A7}"/>
              </a:ext>
            </a:extLst>
          </p:cNvPr>
          <p:cNvSpPr>
            <a:spLocks noGrp="1"/>
          </p:cNvSpPr>
          <p:nvPr>
            <p:ph type="sldNum" sz="quarter" idx="12"/>
          </p:nvPr>
        </p:nvSpPr>
        <p:spPr/>
        <p:txBody>
          <a:bodyPr/>
          <a:lstStyle/>
          <a:p>
            <a:fld id="{86555B15-9970-445D-AAA2-478716DD47B8}" type="slidenum">
              <a:rPr lang="en-GB" smtClean="0"/>
              <a:t>‹#›</a:t>
            </a:fld>
            <a:endParaRPr lang="en-GB"/>
          </a:p>
        </p:txBody>
      </p:sp>
    </p:spTree>
    <p:extLst>
      <p:ext uri="{BB962C8B-B14F-4D97-AF65-F5344CB8AC3E}">
        <p14:creationId xmlns:p14="http://schemas.microsoft.com/office/powerpoint/2010/main" val="1624428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dirty="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0D4EC6D5-1C0E-488C-847D-E6BC6FEF3CE9}"/>
              </a:ext>
            </a:extLst>
          </p:cNvPr>
          <p:cNvPicPr>
            <a:picLocks noChangeAspect="1"/>
          </p:cNvPicPr>
          <p:nvPr userDrawn="1"/>
        </p:nvPicPr>
        <p:blipFill>
          <a:blip r:embed="rId6"/>
          <a:stretch>
            <a:fillRect/>
          </a:stretch>
        </p:blipFill>
        <p:spPr>
          <a:xfrm>
            <a:off x="4488450" y="6283183"/>
            <a:ext cx="2095238" cy="447619"/>
          </a:xfrm>
          <a:prstGeom prst="rect">
            <a:avLst/>
          </a:prstGeom>
        </p:spPr>
      </p:pic>
    </p:spTree>
    <p:extLst>
      <p:ext uri="{BB962C8B-B14F-4D97-AF65-F5344CB8AC3E}">
        <p14:creationId xmlns:p14="http://schemas.microsoft.com/office/powerpoint/2010/main" val="2527558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BF20498E-62FC-44C7-A5AE-A35AE88D0EC6}"/>
              </a:ext>
            </a:extLst>
          </p:cNvPr>
          <p:cNvPicPr>
            <a:picLocks noChangeAspect="1"/>
          </p:cNvPicPr>
          <p:nvPr userDrawn="1"/>
        </p:nvPicPr>
        <p:blipFill>
          <a:blip r:embed="rId6"/>
          <a:stretch>
            <a:fillRect/>
          </a:stretch>
        </p:blipFill>
        <p:spPr>
          <a:xfrm>
            <a:off x="4488450" y="6283183"/>
            <a:ext cx="2095238" cy="447619"/>
          </a:xfrm>
          <a:prstGeom prst="rect">
            <a:avLst/>
          </a:prstGeom>
        </p:spPr>
      </p:pic>
    </p:spTree>
    <p:extLst>
      <p:ext uri="{BB962C8B-B14F-4D97-AF65-F5344CB8AC3E}">
        <p14:creationId xmlns:p14="http://schemas.microsoft.com/office/powerpoint/2010/main" val="41828264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accent5"/>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accent5"/>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7FC403FE-61E7-4335-AC11-5FAD3B7A0AB9}"/>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5918022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4">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13" name="Picture 12">
            <a:extLst>
              <a:ext uri="{FF2B5EF4-FFF2-40B4-BE49-F238E27FC236}">
                <a16:creationId xmlns:a16="http://schemas.microsoft.com/office/drawing/2014/main" id="{05083779-71FF-47D9-B8A2-14F68818BA39}"/>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13215356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28D7D-7D49-6149-85A9-790F6302B6EA}"/>
              </a:ext>
            </a:extLst>
          </p:cNvPr>
          <p:cNvSpPr>
            <a:spLocks noGrp="1"/>
          </p:cNvSpPr>
          <p:nvPr>
            <p:ph type="title"/>
          </p:nvPr>
        </p:nvSpPr>
        <p:spPr>
          <a:xfrm>
            <a:off x="363254" y="967770"/>
            <a:ext cx="11452792" cy="3320230"/>
          </a:xfrm>
          <a:prstGeom prst="rect">
            <a:avLst/>
          </a:prstGeo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ACEC164E-B923-E240-9549-3665C48CF812}"/>
              </a:ext>
            </a:extLst>
          </p:cNvPr>
          <p:cNvSpPr>
            <a:spLocks noGrp="1"/>
          </p:cNvSpPr>
          <p:nvPr>
            <p:ph type="body" idx="1"/>
          </p:nvPr>
        </p:nvSpPr>
        <p:spPr>
          <a:xfrm>
            <a:off x="363254" y="4314986"/>
            <a:ext cx="11452792" cy="1892774"/>
          </a:xfrm>
        </p:spPr>
        <p:txBody>
          <a:bodyPr/>
          <a:lstStyle>
            <a:lvl1pPr marL="0" indent="0">
              <a:buNone/>
              <a:defRPr sz="2400">
                <a:solidFill>
                  <a:schemeClr val="tx1">
                    <a:tint val="75000"/>
                  </a:schemeClr>
                </a:solidFill>
              </a:defRPr>
            </a:lvl1pPr>
            <a:lvl2pPr marL="457223" indent="0">
              <a:buNone/>
              <a:defRPr sz="20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18975620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270E3-D185-C543-A176-FE39E0825954}"/>
              </a:ext>
            </a:extLst>
          </p:cNvPr>
          <p:cNvSpPr>
            <a:spLocks noGrp="1"/>
          </p:cNvSpPr>
          <p:nvPr>
            <p:ph type="title"/>
          </p:nvPr>
        </p:nvSpPr>
        <p:spPr>
          <a:xfrm>
            <a:off x="363254" y="967770"/>
            <a:ext cx="11465492" cy="1325563"/>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CA0CB8F3-4A2C-DA4D-A16E-D94E7874353D}"/>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39858012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997A0-490A-784A-A385-F0CA6C7678EF}"/>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820E3A61-4AAF-E649-B9B9-0ED494C8F013}"/>
              </a:ext>
            </a:extLst>
          </p:cNvPr>
          <p:cNvSpPr>
            <a:spLocks noGrp="1"/>
          </p:cNvSpPr>
          <p:nvPr>
            <p:ph sz="half" idx="1"/>
          </p:nvPr>
        </p:nvSpPr>
        <p:spPr>
          <a:xfrm>
            <a:off x="363254" y="2178754"/>
            <a:ext cx="5618968" cy="404932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Content Placeholder 3">
            <a:extLst>
              <a:ext uri="{FF2B5EF4-FFF2-40B4-BE49-F238E27FC236}">
                <a16:creationId xmlns:a16="http://schemas.microsoft.com/office/drawing/2014/main" id="{3907FADD-BF12-F941-A7FA-DA0D0D943A6D}"/>
              </a:ext>
            </a:extLst>
          </p:cNvPr>
          <p:cNvSpPr>
            <a:spLocks noGrp="1"/>
          </p:cNvSpPr>
          <p:nvPr>
            <p:ph sz="half" idx="2"/>
          </p:nvPr>
        </p:nvSpPr>
        <p:spPr>
          <a:xfrm>
            <a:off x="6197252" y="2178754"/>
            <a:ext cx="5631494" cy="404932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7486462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0B68ED-93B3-CA48-BD14-08002B653C67}"/>
              </a:ext>
            </a:extLst>
          </p:cNvPr>
          <p:cNvSpPr>
            <a:spLocks noGrp="1"/>
          </p:cNvSpPr>
          <p:nvPr>
            <p:ph type="body" idx="1"/>
          </p:nvPr>
        </p:nvSpPr>
        <p:spPr>
          <a:xfrm>
            <a:off x="360079" y="2178754"/>
            <a:ext cx="5612445" cy="686258"/>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ECB3630-FA56-C944-829B-CDE5800343EE}"/>
              </a:ext>
            </a:extLst>
          </p:cNvPr>
          <p:cNvSpPr>
            <a:spLocks noGrp="1"/>
          </p:cNvSpPr>
          <p:nvPr>
            <p:ph sz="half" idx="2"/>
          </p:nvPr>
        </p:nvSpPr>
        <p:spPr>
          <a:xfrm>
            <a:off x="360079" y="3002666"/>
            <a:ext cx="5612445" cy="32254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FF61A93-23B8-BE4F-B7AB-D0733A8FA513}"/>
              </a:ext>
            </a:extLst>
          </p:cNvPr>
          <p:cNvSpPr>
            <a:spLocks noGrp="1"/>
          </p:cNvSpPr>
          <p:nvPr>
            <p:ph type="body" sz="quarter" idx="3"/>
          </p:nvPr>
        </p:nvSpPr>
        <p:spPr>
          <a:xfrm>
            <a:off x="6197252" y="2178754"/>
            <a:ext cx="5634670" cy="686258"/>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5FF97EC-EC9C-4542-AD36-17998146D92E}"/>
              </a:ext>
            </a:extLst>
          </p:cNvPr>
          <p:cNvSpPr>
            <a:spLocks noGrp="1"/>
          </p:cNvSpPr>
          <p:nvPr>
            <p:ph sz="quarter" idx="4"/>
          </p:nvPr>
        </p:nvSpPr>
        <p:spPr>
          <a:xfrm>
            <a:off x="6197252" y="3002666"/>
            <a:ext cx="5634670" cy="32254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4" name="Title 1">
            <a:extLst>
              <a:ext uri="{FF2B5EF4-FFF2-40B4-BE49-F238E27FC236}">
                <a16:creationId xmlns:a16="http://schemas.microsoft.com/office/drawing/2014/main" id="{7B4DD1CF-364C-6F46-BCE5-2169AE16F142}"/>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3974506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D4778-C77A-3E24-035A-D2177DAD77D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7F666D9-556F-CBA9-E396-FB2622DE9F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D345FE-7B0F-C765-A844-EFC9D7801B07}"/>
              </a:ext>
            </a:extLst>
          </p:cNvPr>
          <p:cNvSpPr>
            <a:spLocks noGrp="1"/>
          </p:cNvSpPr>
          <p:nvPr>
            <p:ph type="dt" sz="half" idx="10"/>
          </p:nvPr>
        </p:nvSpPr>
        <p:spPr/>
        <p:txBody>
          <a:bodyPr/>
          <a:lstStyle/>
          <a:p>
            <a:fld id="{37234CC5-8AFA-4B0C-A782-994239D6BA85}" type="datetimeFigureOut">
              <a:rPr lang="en-GB" smtClean="0"/>
              <a:t>12/02/2025</a:t>
            </a:fld>
            <a:endParaRPr lang="en-GB"/>
          </a:p>
        </p:txBody>
      </p:sp>
      <p:sp>
        <p:nvSpPr>
          <p:cNvPr id="5" name="Footer Placeholder 4">
            <a:extLst>
              <a:ext uri="{FF2B5EF4-FFF2-40B4-BE49-F238E27FC236}">
                <a16:creationId xmlns:a16="http://schemas.microsoft.com/office/drawing/2014/main" id="{78389B5F-0A81-4669-2C8A-AE00DDABF3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4D909F-CF95-76AC-8FA3-0368319D6E84}"/>
              </a:ext>
            </a:extLst>
          </p:cNvPr>
          <p:cNvSpPr>
            <a:spLocks noGrp="1"/>
          </p:cNvSpPr>
          <p:nvPr>
            <p:ph type="sldNum" sz="quarter" idx="12"/>
          </p:nvPr>
        </p:nvSpPr>
        <p:spPr/>
        <p:txBody>
          <a:bodyPr/>
          <a:lstStyle/>
          <a:p>
            <a:fld id="{86555B15-9970-445D-AAA2-478716DD47B8}" type="slidenum">
              <a:rPr lang="en-GB" smtClean="0"/>
              <a:t>‹#›</a:t>
            </a:fld>
            <a:endParaRPr lang="en-GB"/>
          </a:p>
        </p:txBody>
      </p:sp>
    </p:spTree>
    <p:extLst>
      <p:ext uri="{BB962C8B-B14F-4D97-AF65-F5344CB8AC3E}">
        <p14:creationId xmlns:p14="http://schemas.microsoft.com/office/powerpoint/2010/main" val="9913389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B45BDD3-1A9E-F648-95FA-6F2F7556B7A1}"/>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5377201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4765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D75CF-FE81-4D4E-AE17-2E9279689125}"/>
              </a:ext>
            </a:extLst>
          </p:cNvPr>
          <p:cNvSpPr>
            <a:spLocks noGrp="1"/>
          </p:cNvSpPr>
          <p:nvPr>
            <p:ph type="title"/>
          </p:nvPr>
        </p:nvSpPr>
        <p:spPr>
          <a:xfrm>
            <a:off x="363255" y="967770"/>
            <a:ext cx="4408771" cy="1048147"/>
          </a:xfrm>
          <a:prstGeom prst="rect">
            <a:avLst/>
          </a:prstGeo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C865C69E-D9E2-4945-8D10-0A69C219A1E3}"/>
              </a:ext>
            </a:extLst>
          </p:cNvPr>
          <p:cNvSpPr>
            <a:spLocks noGrp="1"/>
          </p:cNvSpPr>
          <p:nvPr>
            <p:ph idx="1"/>
          </p:nvPr>
        </p:nvSpPr>
        <p:spPr>
          <a:xfrm>
            <a:off x="5183188" y="967769"/>
            <a:ext cx="6645558" cy="518919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14EFAA12-1017-D24F-BA1C-92103FDAEFCD}"/>
              </a:ext>
            </a:extLst>
          </p:cNvPr>
          <p:cNvSpPr>
            <a:spLocks noGrp="1"/>
          </p:cNvSpPr>
          <p:nvPr>
            <p:ph type="body" sz="half" idx="2"/>
          </p:nvPr>
        </p:nvSpPr>
        <p:spPr>
          <a:xfrm>
            <a:off x="363255" y="2146179"/>
            <a:ext cx="4408771" cy="4010781"/>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Tree>
    <p:extLst>
      <p:ext uri="{BB962C8B-B14F-4D97-AF65-F5344CB8AC3E}">
        <p14:creationId xmlns:p14="http://schemas.microsoft.com/office/powerpoint/2010/main" val="20109171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C2B756D8-B8E7-9243-A2BE-A2440AAEBEFB}"/>
              </a:ext>
            </a:extLst>
          </p:cNvPr>
          <p:cNvSpPr>
            <a:spLocks noGrp="1"/>
          </p:cNvSpPr>
          <p:nvPr>
            <p:ph type="pic" idx="1"/>
          </p:nvPr>
        </p:nvSpPr>
        <p:spPr>
          <a:xfrm>
            <a:off x="5183188" y="967770"/>
            <a:ext cx="6645558" cy="5189190"/>
          </a:xfrm>
        </p:spPr>
        <p:txBody>
          <a:bodyPr/>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endParaRPr lang="en-GB"/>
          </a:p>
        </p:txBody>
      </p:sp>
      <p:sp>
        <p:nvSpPr>
          <p:cNvPr id="12" name="Title 1">
            <a:extLst>
              <a:ext uri="{FF2B5EF4-FFF2-40B4-BE49-F238E27FC236}">
                <a16:creationId xmlns:a16="http://schemas.microsoft.com/office/drawing/2014/main" id="{0617FF34-4298-D249-9A85-19BC767418AE}"/>
              </a:ext>
            </a:extLst>
          </p:cNvPr>
          <p:cNvSpPr>
            <a:spLocks noGrp="1"/>
          </p:cNvSpPr>
          <p:nvPr>
            <p:ph type="title"/>
          </p:nvPr>
        </p:nvSpPr>
        <p:spPr>
          <a:xfrm>
            <a:off x="363255" y="967770"/>
            <a:ext cx="4408771" cy="1048147"/>
          </a:xfrm>
          <a:prstGeom prst="rect">
            <a:avLst/>
          </a:prstGeom>
        </p:spPr>
        <p:txBody>
          <a:bodyPr anchor="b"/>
          <a:lstStyle>
            <a:lvl1pPr>
              <a:defRPr sz="3200"/>
            </a:lvl1pPr>
          </a:lstStyle>
          <a:p>
            <a:r>
              <a:rPr lang="en-GB"/>
              <a:t>Click to edit Master title style</a:t>
            </a:r>
          </a:p>
        </p:txBody>
      </p:sp>
      <p:sp>
        <p:nvSpPr>
          <p:cNvPr id="13" name="Text Placeholder 3">
            <a:extLst>
              <a:ext uri="{FF2B5EF4-FFF2-40B4-BE49-F238E27FC236}">
                <a16:creationId xmlns:a16="http://schemas.microsoft.com/office/drawing/2014/main" id="{4F544FF3-EE4A-8745-81B6-51F48CC57D59}"/>
              </a:ext>
            </a:extLst>
          </p:cNvPr>
          <p:cNvSpPr>
            <a:spLocks noGrp="1"/>
          </p:cNvSpPr>
          <p:nvPr>
            <p:ph type="body" sz="half" idx="2"/>
          </p:nvPr>
        </p:nvSpPr>
        <p:spPr>
          <a:xfrm>
            <a:off x="363255" y="2146179"/>
            <a:ext cx="4408771" cy="4010781"/>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Tree>
    <p:extLst>
      <p:ext uri="{BB962C8B-B14F-4D97-AF65-F5344CB8AC3E}">
        <p14:creationId xmlns:p14="http://schemas.microsoft.com/office/powerpoint/2010/main" val="25524997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hasCustomPrompt="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dirty="0"/>
              <a:t>www.ncrm.ac.uk</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6" name="Picture 5">
            <a:extLst>
              <a:ext uri="{FF2B5EF4-FFF2-40B4-BE49-F238E27FC236}">
                <a16:creationId xmlns:a16="http://schemas.microsoft.com/office/drawing/2014/main" id="{B78C5519-B7E1-4CE8-98B6-98C6C5A57B50}"/>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2316879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A67D5-DAE8-9A55-950E-C98F2C0298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A8BD4B5-A6EB-6F5C-2FE5-DFA28708293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F6B4AF-2766-732B-6641-D912D4579511}"/>
              </a:ext>
            </a:extLst>
          </p:cNvPr>
          <p:cNvSpPr>
            <a:spLocks noGrp="1"/>
          </p:cNvSpPr>
          <p:nvPr>
            <p:ph type="dt" sz="half" idx="10"/>
          </p:nvPr>
        </p:nvSpPr>
        <p:spPr/>
        <p:txBody>
          <a:bodyPr/>
          <a:lstStyle/>
          <a:p>
            <a:fld id="{37234CC5-8AFA-4B0C-A782-994239D6BA85}" type="datetimeFigureOut">
              <a:rPr lang="en-GB" smtClean="0"/>
              <a:t>12/02/2025</a:t>
            </a:fld>
            <a:endParaRPr lang="en-GB"/>
          </a:p>
        </p:txBody>
      </p:sp>
      <p:sp>
        <p:nvSpPr>
          <p:cNvPr id="5" name="Footer Placeholder 4">
            <a:extLst>
              <a:ext uri="{FF2B5EF4-FFF2-40B4-BE49-F238E27FC236}">
                <a16:creationId xmlns:a16="http://schemas.microsoft.com/office/drawing/2014/main" id="{2E9BDE1C-81B2-74AC-1DF4-22179D34A4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48CF3F-1D3F-B5F6-53CD-4D691F02E640}"/>
              </a:ext>
            </a:extLst>
          </p:cNvPr>
          <p:cNvSpPr>
            <a:spLocks noGrp="1"/>
          </p:cNvSpPr>
          <p:nvPr>
            <p:ph type="sldNum" sz="quarter" idx="12"/>
          </p:nvPr>
        </p:nvSpPr>
        <p:spPr/>
        <p:txBody>
          <a:bodyPr/>
          <a:lstStyle/>
          <a:p>
            <a:fld id="{86555B15-9970-445D-AAA2-478716DD47B8}" type="slidenum">
              <a:rPr lang="en-GB" smtClean="0"/>
              <a:t>‹#›</a:t>
            </a:fld>
            <a:endParaRPr lang="en-GB"/>
          </a:p>
        </p:txBody>
      </p:sp>
    </p:spTree>
    <p:extLst>
      <p:ext uri="{BB962C8B-B14F-4D97-AF65-F5344CB8AC3E}">
        <p14:creationId xmlns:p14="http://schemas.microsoft.com/office/powerpoint/2010/main" val="1041998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811D3-B9D5-C0D0-C9C0-60CE1ECF9D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69C4E5D-7D1E-5A6B-82C3-A54ACCBD7A3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CBDE0BE-A3D8-B97D-D96D-F97CF8F924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E473265-1956-312F-D19E-61A9B24BE457}"/>
              </a:ext>
            </a:extLst>
          </p:cNvPr>
          <p:cNvSpPr>
            <a:spLocks noGrp="1"/>
          </p:cNvSpPr>
          <p:nvPr>
            <p:ph type="dt" sz="half" idx="10"/>
          </p:nvPr>
        </p:nvSpPr>
        <p:spPr/>
        <p:txBody>
          <a:bodyPr/>
          <a:lstStyle/>
          <a:p>
            <a:fld id="{37234CC5-8AFA-4B0C-A782-994239D6BA85}" type="datetimeFigureOut">
              <a:rPr lang="en-GB" smtClean="0"/>
              <a:t>12/02/2025</a:t>
            </a:fld>
            <a:endParaRPr lang="en-GB"/>
          </a:p>
        </p:txBody>
      </p:sp>
      <p:sp>
        <p:nvSpPr>
          <p:cNvPr id="6" name="Footer Placeholder 5">
            <a:extLst>
              <a:ext uri="{FF2B5EF4-FFF2-40B4-BE49-F238E27FC236}">
                <a16:creationId xmlns:a16="http://schemas.microsoft.com/office/drawing/2014/main" id="{048A5BD2-E5DF-CD72-E0EC-42B731FAA5B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79480D7-1CEF-5616-28D0-AE11C46E7186}"/>
              </a:ext>
            </a:extLst>
          </p:cNvPr>
          <p:cNvSpPr>
            <a:spLocks noGrp="1"/>
          </p:cNvSpPr>
          <p:nvPr>
            <p:ph type="sldNum" sz="quarter" idx="12"/>
          </p:nvPr>
        </p:nvSpPr>
        <p:spPr/>
        <p:txBody>
          <a:bodyPr/>
          <a:lstStyle/>
          <a:p>
            <a:fld id="{86555B15-9970-445D-AAA2-478716DD47B8}" type="slidenum">
              <a:rPr lang="en-GB" smtClean="0"/>
              <a:t>‹#›</a:t>
            </a:fld>
            <a:endParaRPr lang="en-GB"/>
          </a:p>
        </p:txBody>
      </p:sp>
    </p:spTree>
    <p:extLst>
      <p:ext uri="{BB962C8B-B14F-4D97-AF65-F5344CB8AC3E}">
        <p14:creationId xmlns:p14="http://schemas.microsoft.com/office/powerpoint/2010/main" val="3841977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EC99D-9F26-BEAD-25D2-8C393078C60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F285D2F-4B9A-0DC6-9086-0FD526FA31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A93250-865C-D1E5-F293-D96DF2A9B3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E151E59-CE9D-BCBD-5A95-00891EF30E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927474-68EA-7290-2BE0-66E88E168E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45463C0-1860-AD4F-61A6-C7D63EB59E69}"/>
              </a:ext>
            </a:extLst>
          </p:cNvPr>
          <p:cNvSpPr>
            <a:spLocks noGrp="1"/>
          </p:cNvSpPr>
          <p:nvPr>
            <p:ph type="dt" sz="half" idx="10"/>
          </p:nvPr>
        </p:nvSpPr>
        <p:spPr/>
        <p:txBody>
          <a:bodyPr/>
          <a:lstStyle/>
          <a:p>
            <a:fld id="{37234CC5-8AFA-4B0C-A782-994239D6BA85}" type="datetimeFigureOut">
              <a:rPr lang="en-GB" smtClean="0"/>
              <a:t>12/02/2025</a:t>
            </a:fld>
            <a:endParaRPr lang="en-GB"/>
          </a:p>
        </p:txBody>
      </p:sp>
      <p:sp>
        <p:nvSpPr>
          <p:cNvPr id="8" name="Footer Placeholder 7">
            <a:extLst>
              <a:ext uri="{FF2B5EF4-FFF2-40B4-BE49-F238E27FC236}">
                <a16:creationId xmlns:a16="http://schemas.microsoft.com/office/drawing/2014/main" id="{678E6D49-D017-9787-21E4-40CDB49224D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10727EE-770A-FCA6-5C8D-C78A6F46250D}"/>
              </a:ext>
            </a:extLst>
          </p:cNvPr>
          <p:cNvSpPr>
            <a:spLocks noGrp="1"/>
          </p:cNvSpPr>
          <p:nvPr>
            <p:ph type="sldNum" sz="quarter" idx="12"/>
          </p:nvPr>
        </p:nvSpPr>
        <p:spPr/>
        <p:txBody>
          <a:bodyPr/>
          <a:lstStyle/>
          <a:p>
            <a:fld id="{86555B15-9970-445D-AAA2-478716DD47B8}" type="slidenum">
              <a:rPr lang="en-GB" smtClean="0"/>
              <a:t>‹#›</a:t>
            </a:fld>
            <a:endParaRPr lang="en-GB"/>
          </a:p>
        </p:txBody>
      </p:sp>
    </p:spTree>
    <p:extLst>
      <p:ext uri="{BB962C8B-B14F-4D97-AF65-F5344CB8AC3E}">
        <p14:creationId xmlns:p14="http://schemas.microsoft.com/office/powerpoint/2010/main" val="1334017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53C3A-6AE0-2D33-B202-F39C38173E2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EDC5EC6-E538-AA99-09C1-EFB5F543EFDC}"/>
              </a:ext>
            </a:extLst>
          </p:cNvPr>
          <p:cNvSpPr>
            <a:spLocks noGrp="1"/>
          </p:cNvSpPr>
          <p:nvPr>
            <p:ph type="dt" sz="half" idx="10"/>
          </p:nvPr>
        </p:nvSpPr>
        <p:spPr/>
        <p:txBody>
          <a:bodyPr/>
          <a:lstStyle/>
          <a:p>
            <a:fld id="{37234CC5-8AFA-4B0C-A782-994239D6BA85}" type="datetimeFigureOut">
              <a:rPr lang="en-GB" smtClean="0"/>
              <a:t>12/02/2025</a:t>
            </a:fld>
            <a:endParaRPr lang="en-GB"/>
          </a:p>
        </p:txBody>
      </p:sp>
      <p:sp>
        <p:nvSpPr>
          <p:cNvPr id="4" name="Footer Placeholder 3">
            <a:extLst>
              <a:ext uri="{FF2B5EF4-FFF2-40B4-BE49-F238E27FC236}">
                <a16:creationId xmlns:a16="http://schemas.microsoft.com/office/drawing/2014/main" id="{B057DE57-F396-4153-293C-3EBF1A6445F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EDCB8BF-D549-C109-6C9E-20027F80A3C5}"/>
              </a:ext>
            </a:extLst>
          </p:cNvPr>
          <p:cNvSpPr>
            <a:spLocks noGrp="1"/>
          </p:cNvSpPr>
          <p:nvPr>
            <p:ph type="sldNum" sz="quarter" idx="12"/>
          </p:nvPr>
        </p:nvSpPr>
        <p:spPr/>
        <p:txBody>
          <a:bodyPr/>
          <a:lstStyle/>
          <a:p>
            <a:fld id="{86555B15-9970-445D-AAA2-478716DD47B8}" type="slidenum">
              <a:rPr lang="en-GB" smtClean="0"/>
              <a:t>‹#›</a:t>
            </a:fld>
            <a:endParaRPr lang="en-GB"/>
          </a:p>
        </p:txBody>
      </p:sp>
    </p:spTree>
    <p:extLst>
      <p:ext uri="{BB962C8B-B14F-4D97-AF65-F5344CB8AC3E}">
        <p14:creationId xmlns:p14="http://schemas.microsoft.com/office/powerpoint/2010/main" val="2829362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4949DB-4254-0EDD-69F1-1C943577AEFD}"/>
              </a:ext>
            </a:extLst>
          </p:cNvPr>
          <p:cNvSpPr>
            <a:spLocks noGrp="1"/>
          </p:cNvSpPr>
          <p:nvPr>
            <p:ph type="dt" sz="half" idx="10"/>
          </p:nvPr>
        </p:nvSpPr>
        <p:spPr/>
        <p:txBody>
          <a:bodyPr/>
          <a:lstStyle/>
          <a:p>
            <a:fld id="{37234CC5-8AFA-4B0C-A782-994239D6BA85}" type="datetimeFigureOut">
              <a:rPr lang="en-GB" smtClean="0"/>
              <a:t>12/02/2025</a:t>
            </a:fld>
            <a:endParaRPr lang="en-GB"/>
          </a:p>
        </p:txBody>
      </p:sp>
      <p:sp>
        <p:nvSpPr>
          <p:cNvPr id="3" name="Footer Placeholder 2">
            <a:extLst>
              <a:ext uri="{FF2B5EF4-FFF2-40B4-BE49-F238E27FC236}">
                <a16:creationId xmlns:a16="http://schemas.microsoft.com/office/drawing/2014/main" id="{83B911C6-FB4E-94ED-25A6-868E25FCC0B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92030BB-483A-604D-0EF5-B585B739F956}"/>
              </a:ext>
            </a:extLst>
          </p:cNvPr>
          <p:cNvSpPr>
            <a:spLocks noGrp="1"/>
          </p:cNvSpPr>
          <p:nvPr>
            <p:ph type="sldNum" sz="quarter" idx="12"/>
          </p:nvPr>
        </p:nvSpPr>
        <p:spPr/>
        <p:txBody>
          <a:bodyPr/>
          <a:lstStyle/>
          <a:p>
            <a:fld id="{86555B15-9970-445D-AAA2-478716DD47B8}" type="slidenum">
              <a:rPr lang="en-GB" smtClean="0"/>
              <a:t>‹#›</a:t>
            </a:fld>
            <a:endParaRPr lang="en-GB"/>
          </a:p>
        </p:txBody>
      </p:sp>
    </p:spTree>
    <p:extLst>
      <p:ext uri="{BB962C8B-B14F-4D97-AF65-F5344CB8AC3E}">
        <p14:creationId xmlns:p14="http://schemas.microsoft.com/office/powerpoint/2010/main" val="3902119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E6071-0FF9-995C-5583-71D4072ACF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868D55-4B7E-6855-3DED-C059FEF434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643758E-1176-993B-AEBF-C3B79850AA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70657B-C4C9-8AB9-0C24-80BADB62CB44}"/>
              </a:ext>
            </a:extLst>
          </p:cNvPr>
          <p:cNvSpPr>
            <a:spLocks noGrp="1"/>
          </p:cNvSpPr>
          <p:nvPr>
            <p:ph type="dt" sz="half" idx="10"/>
          </p:nvPr>
        </p:nvSpPr>
        <p:spPr/>
        <p:txBody>
          <a:bodyPr/>
          <a:lstStyle/>
          <a:p>
            <a:fld id="{37234CC5-8AFA-4B0C-A782-994239D6BA85}" type="datetimeFigureOut">
              <a:rPr lang="en-GB" smtClean="0"/>
              <a:t>12/02/2025</a:t>
            </a:fld>
            <a:endParaRPr lang="en-GB"/>
          </a:p>
        </p:txBody>
      </p:sp>
      <p:sp>
        <p:nvSpPr>
          <p:cNvPr id="6" name="Footer Placeholder 5">
            <a:extLst>
              <a:ext uri="{FF2B5EF4-FFF2-40B4-BE49-F238E27FC236}">
                <a16:creationId xmlns:a16="http://schemas.microsoft.com/office/drawing/2014/main" id="{8BD3FA0D-465B-35AC-75C9-E5F543C416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CC2C5C-18F9-A581-DD2A-2970D2D7598D}"/>
              </a:ext>
            </a:extLst>
          </p:cNvPr>
          <p:cNvSpPr>
            <a:spLocks noGrp="1"/>
          </p:cNvSpPr>
          <p:nvPr>
            <p:ph type="sldNum" sz="quarter" idx="12"/>
          </p:nvPr>
        </p:nvSpPr>
        <p:spPr/>
        <p:txBody>
          <a:bodyPr/>
          <a:lstStyle/>
          <a:p>
            <a:fld id="{86555B15-9970-445D-AAA2-478716DD47B8}" type="slidenum">
              <a:rPr lang="en-GB" smtClean="0"/>
              <a:t>‹#›</a:t>
            </a:fld>
            <a:endParaRPr lang="en-GB"/>
          </a:p>
        </p:txBody>
      </p:sp>
    </p:spTree>
    <p:extLst>
      <p:ext uri="{BB962C8B-B14F-4D97-AF65-F5344CB8AC3E}">
        <p14:creationId xmlns:p14="http://schemas.microsoft.com/office/powerpoint/2010/main" val="1786529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1DB98-73DD-D89F-7DD2-4A7F4F17A9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C259A77-F94C-D929-0C0A-98D3387D36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F6AD474-42DA-5859-86D1-09B88921D2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6642B7-9084-5A78-0AEB-27F406394946}"/>
              </a:ext>
            </a:extLst>
          </p:cNvPr>
          <p:cNvSpPr>
            <a:spLocks noGrp="1"/>
          </p:cNvSpPr>
          <p:nvPr>
            <p:ph type="dt" sz="half" idx="10"/>
          </p:nvPr>
        </p:nvSpPr>
        <p:spPr/>
        <p:txBody>
          <a:bodyPr/>
          <a:lstStyle/>
          <a:p>
            <a:fld id="{37234CC5-8AFA-4B0C-A782-994239D6BA85}" type="datetimeFigureOut">
              <a:rPr lang="en-GB" smtClean="0"/>
              <a:t>12/02/2025</a:t>
            </a:fld>
            <a:endParaRPr lang="en-GB"/>
          </a:p>
        </p:txBody>
      </p:sp>
      <p:sp>
        <p:nvSpPr>
          <p:cNvPr id="6" name="Footer Placeholder 5">
            <a:extLst>
              <a:ext uri="{FF2B5EF4-FFF2-40B4-BE49-F238E27FC236}">
                <a16:creationId xmlns:a16="http://schemas.microsoft.com/office/drawing/2014/main" id="{DAA3715B-BA1D-C971-B63A-94D63772B4F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8549264-EADD-EF64-A621-8D921F64CDE6}"/>
              </a:ext>
            </a:extLst>
          </p:cNvPr>
          <p:cNvSpPr>
            <a:spLocks noGrp="1"/>
          </p:cNvSpPr>
          <p:nvPr>
            <p:ph type="sldNum" sz="quarter" idx="12"/>
          </p:nvPr>
        </p:nvSpPr>
        <p:spPr/>
        <p:txBody>
          <a:bodyPr/>
          <a:lstStyle/>
          <a:p>
            <a:fld id="{86555B15-9970-445D-AAA2-478716DD47B8}" type="slidenum">
              <a:rPr lang="en-GB" smtClean="0"/>
              <a:t>‹#›</a:t>
            </a:fld>
            <a:endParaRPr lang="en-GB"/>
          </a:p>
        </p:txBody>
      </p:sp>
    </p:spTree>
    <p:extLst>
      <p:ext uri="{BB962C8B-B14F-4D97-AF65-F5344CB8AC3E}">
        <p14:creationId xmlns:p14="http://schemas.microsoft.com/office/powerpoint/2010/main" val="1398137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5BA43F-8E37-D0E7-C7D2-E3DCEB1DCF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86BBAC9-467B-B56D-A515-AB0404A1CF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65985B-1D62-A9B7-1741-1A902C1C91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7234CC5-8AFA-4B0C-A782-994239D6BA85}" type="datetimeFigureOut">
              <a:rPr lang="en-GB" smtClean="0"/>
              <a:t>12/02/2025</a:t>
            </a:fld>
            <a:endParaRPr lang="en-GB"/>
          </a:p>
        </p:txBody>
      </p:sp>
      <p:sp>
        <p:nvSpPr>
          <p:cNvPr id="5" name="Footer Placeholder 4">
            <a:extLst>
              <a:ext uri="{FF2B5EF4-FFF2-40B4-BE49-F238E27FC236}">
                <a16:creationId xmlns:a16="http://schemas.microsoft.com/office/drawing/2014/main" id="{BD067852-CE80-AF97-E791-50C38992BC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D2B35B67-7F33-AD0F-5457-4042480D84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6555B15-9970-445D-AAA2-478716DD47B8}" type="slidenum">
              <a:rPr lang="en-GB" smtClean="0"/>
              <a:t>‹#›</a:t>
            </a:fld>
            <a:endParaRPr lang="en-GB"/>
          </a:p>
        </p:txBody>
      </p:sp>
    </p:spTree>
    <p:extLst>
      <p:ext uri="{BB962C8B-B14F-4D97-AF65-F5344CB8AC3E}">
        <p14:creationId xmlns:p14="http://schemas.microsoft.com/office/powerpoint/2010/main" val="1250620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ADCABCB-53D2-2848-96D0-2209714C4672}"/>
              </a:ext>
            </a:extLst>
          </p:cNvPr>
          <p:cNvSpPr>
            <a:spLocks noGrp="1"/>
          </p:cNvSpPr>
          <p:nvPr>
            <p:ph type="body" idx="1"/>
          </p:nvPr>
        </p:nvSpPr>
        <p:spPr>
          <a:xfrm>
            <a:off x="363254" y="2506276"/>
            <a:ext cx="11465492" cy="371164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Title Placeholder 9">
            <a:extLst>
              <a:ext uri="{FF2B5EF4-FFF2-40B4-BE49-F238E27FC236}">
                <a16:creationId xmlns:a16="http://schemas.microsoft.com/office/drawing/2014/main" id="{AC2D8B6F-598E-8249-89D1-C6BBA7F3BA4F}"/>
              </a:ext>
            </a:extLst>
          </p:cNvPr>
          <p:cNvSpPr>
            <a:spLocks noGrp="1"/>
          </p:cNvSpPr>
          <p:nvPr>
            <p:ph type="title"/>
          </p:nvPr>
        </p:nvSpPr>
        <p:spPr>
          <a:xfrm>
            <a:off x="363254" y="967770"/>
            <a:ext cx="11465492" cy="1325563"/>
          </a:xfrm>
          <a:prstGeom prst="rect">
            <a:avLst/>
          </a:prstGeom>
        </p:spPr>
        <p:txBody>
          <a:bodyPr vert="horz" lIns="91440" tIns="45720" rIns="91440" bIns="45720" rtlCol="0" anchor="ctr">
            <a:normAutofit/>
          </a:bodyPr>
          <a:lstStyle/>
          <a:p>
            <a:r>
              <a:rPr lang="en-GB" dirty="0"/>
              <a:t>Click to edit Master title style</a:t>
            </a:r>
          </a:p>
        </p:txBody>
      </p:sp>
      <p:pic>
        <p:nvPicPr>
          <p:cNvPr id="13" name="Picture 12">
            <a:extLst>
              <a:ext uri="{FF2B5EF4-FFF2-40B4-BE49-F238E27FC236}">
                <a16:creationId xmlns:a16="http://schemas.microsoft.com/office/drawing/2014/main" id="{7EF70C31-5F59-4D46-8052-4E0D39FFBDB8}"/>
              </a:ext>
              <a:ext uri="{C183D7F6-B498-43B3-948B-1728B52AA6E4}">
                <adec:decorative xmlns:adec="http://schemas.microsoft.com/office/drawing/2017/decorative" val="1"/>
              </a:ext>
            </a:extLst>
          </p:cNvPr>
          <p:cNvPicPr>
            <a:picLocks noChangeAspect="1"/>
          </p:cNvPicPr>
          <p:nvPr userDrawn="1"/>
        </p:nvPicPr>
        <p:blipFill>
          <a:blip r:embed="rId15"/>
          <a:stretch>
            <a:fillRect/>
          </a:stretch>
        </p:blipFill>
        <p:spPr>
          <a:xfrm>
            <a:off x="0" y="6469694"/>
            <a:ext cx="12192000" cy="388306"/>
          </a:xfrm>
          <a:prstGeom prst="rect">
            <a:avLst/>
          </a:prstGeom>
        </p:spPr>
      </p:pic>
    </p:spTree>
    <p:extLst>
      <p:ext uri="{BB962C8B-B14F-4D97-AF65-F5344CB8AC3E}">
        <p14:creationId xmlns:p14="http://schemas.microsoft.com/office/powerpoint/2010/main" val="35086477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46" rtl="0" eaLnBrk="1" latinLnBrk="0" hangingPunct="1">
        <a:lnSpc>
          <a:spcPct val="90000"/>
        </a:lnSpc>
        <a:spcBef>
          <a:spcPct val="0"/>
        </a:spcBef>
        <a:buNone/>
        <a:defRPr sz="3600" b="1" kern="1200">
          <a:solidFill>
            <a:schemeClr val="accent2"/>
          </a:solidFill>
          <a:latin typeface="+mj-lt"/>
          <a:ea typeface="+mj-ea"/>
          <a:cs typeface="+mj-cs"/>
        </a:defRPr>
      </a:lvl1pPr>
    </p:titleStyle>
    <p:body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crm.ac.uk/resources/online/all/?id=20850" TargetMode="External"/><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24BF3-8D71-FC41-9B7C-67362AE1561D}"/>
              </a:ext>
            </a:extLst>
          </p:cNvPr>
          <p:cNvSpPr>
            <a:spLocks noGrp="1"/>
          </p:cNvSpPr>
          <p:nvPr>
            <p:ph type="ctrTitle"/>
          </p:nvPr>
        </p:nvSpPr>
        <p:spPr>
          <a:xfrm>
            <a:off x="363254" y="2698376"/>
            <a:ext cx="11465492" cy="1535111"/>
          </a:xfrm>
        </p:spPr>
        <p:txBody>
          <a:bodyPr>
            <a:normAutofit/>
          </a:bodyPr>
          <a:lstStyle/>
          <a:p>
            <a:r>
              <a:rPr lang="en-GB" sz="4400" dirty="0"/>
              <a:t>Introduction to Survival Analysis</a:t>
            </a:r>
            <a:br>
              <a:rPr lang="en-GB" sz="4400" dirty="0"/>
            </a:br>
            <a:r>
              <a:rPr lang="en-GB" sz="4400" dirty="0"/>
              <a:t>Part #1</a:t>
            </a:r>
            <a:endParaRPr lang="en-GB" sz="4400" b="0" dirty="0"/>
          </a:p>
        </p:txBody>
      </p:sp>
      <p:sp>
        <p:nvSpPr>
          <p:cNvPr id="3" name="Subtitle 2">
            <a:extLst>
              <a:ext uri="{FF2B5EF4-FFF2-40B4-BE49-F238E27FC236}">
                <a16:creationId xmlns:a16="http://schemas.microsoft.com/office/drawing/2014/main" id="{B2652966-0829-4244-ABC0-F1A8CC7C3184}"/>
              </a:ext>
            </a:extLst>
          </p:cNvPr>
          <p:cNvSpPr>
            <a:spLocks noGrp="1"/>
          </p:cNvSpPr>
          <p:nvPr>
            <p:ph type="subTitle" idx="1"/>
          </p:nvPr>
        </p:nvSpPr>
        <p:spPr>
          <a:xfrm>
            <a:off x="363254" y="4996069"/>
            <a:ext cx="11465492" cy="1535110"/>
          </a:xfrm>
        </p:spPr>
        <p:txBody>
          <a:bodyPr/>
          <a:lstStyle/>
          <a:p>
            <a:r>
              <a:rPr lang="en-GB" dirty="0"/>
              <a:t>Dr Oliver </a:t>
            </a:r>
            <a:r>
              <a:rPr lang="en-GB" dirty="0" err="1"/>
              <a:t>Perra</a:t>
            </a:r>
            <a:endParaRPr lang="en-GB" dirty="0"/>
          </a:p>
          <a:p>
            <a:r>
              <a:rPr lang="en-GB" sz="1200" dirty="0">
                <a:latin typeface="+mj-lt"/>
              </a:rPr>
              <a:t>Full resource, see: </a:t>
            </a:r>
            <a:r>
              <a:rPr lang="en-GB" sz="1200" u="sng" dirty="0">
                <a:solidFill>
                  <a:srgbClr val="0563C1"/>
                </a:solidFill>
                <a:effectLst/>
                <a:latin typeface="+mj-lt"/>
                <a:ea typeface="Calibri" panose="020F0502020204030204" pitchFamily="34" charset="0"/>
                <a:hlinkClick r:id="rId3"/>
              </a:rPr>
              <a:t>https://www.ncrm.ac.uk/resources/online/all/?id=20850</a:t>
            </a:r>
            <a:endParaRPr lang="en-GB" sz="1200" dirty="0">
              <a:effectLst/>
              <a:latin typeface="+mj-lt"/>
              <a:ea typeface="Calibri" panose="020F0502020204030204" pitchFamily="34" charset="0"/>
            </a:endParaRPr>
          </a:p>
          <a:p>
            <a:endParaRPr lang="en-GB" dirty="0"/>
          </a:p>
          <a:p>
            <a:endParaRPr lang="en-GB" dirty="0"/>
          </a:p>
        </p:txBody>
      </p:sp>
    </p:spTree>
    <p:extLst>
      <p:ext uri="{BB962C8B-B14F-4D97-AF65-F5344CB8AC3E}">
        <p14:creationId xmlns:p14="http://schemas.microsoft.com/office/powerpoint/2010/main" val="1298582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A07952-D3DC-3E31-572C-C31A615558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BCF2DF-5EF3-FBBE-0BAF-F229648543B5}"/>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Survival Analysis: Pre-requisite #3</a:t>
            </a:r>
          </a:p>
        </p:txBody>
      </p:sp>
      <p:sp>
        <p:nvSpPr>
          <p:cNvPr id="3" name="TextBox 2">
            <a:extLst>
              <a:ext uri="{FF2B5EF4-FFF2-40B4-BE49-F238E27FC236}">
                <a16:creationId xmlns:a16="http://schemas.microsoft.com/office/drawing/2014/main" id="{3CCE2E31-D271-887D-ACFF-266586C7BA88}"/>
              </a:ext>
            </a:extLst>
          </p:cNvPr>
          <p:cNvSpPr txBox="1"/>
          <p:nvPr/>
        </p:nvSpPr>
        <p:spPr>
          <a:xfrm>
            <a:off x="93815" y="1287244"/>
            <a:ext cx="12004369" cy="4308872"/>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600" dirty="0"/>
              <a:t>A </a:t>
            </a:r>
            <a:r>
              <a:rPr lang="en-GB" sz="3600" b="1" i="1" dirty="0"/>
              <a:t>metric for time</a:t>
            </a:r>
            <a:r>
              <a:rPr lang="en-GB" sz="3600" dirty="0"/>
              <a:t>:</a:t>
            </a:r>
          </a:p>
          <a:p>
            <a:pPr marL="742950" lvl="1" indent="-285750">
              <a:spcBef>
                <a:spcPts val="1200"/>
              </a:spcBef>
              <a:buFont typeface="Arial" panose="020B0604020202020204" pitchFamily="34" charset="0"/>
              <a:buChar char="•"/>
            </a:pPr>
            <a:r>
              <a:rPr lang="en-GB" sz="3200" dirty="0"/>
              <a:t>Record time in the </a:t>
            </a:r>
            <a:r>
              <a:rPr lang="en-GB" sz="3200" i="1" dirty="0"/>
              <a:t>smallest possible units relevant to the event of interest</a:t>
            </a:r>
            <a:r>
              <a:rPr lang="en-GB" sz="3200" dirty="0"/>
              <a:t>. </a:t>
            </a:r>
          </a:p>
          <a:p>
            <a:pPr marL="285750" indent="-285750">
              <a:spcBef>
                <a:spcPts val="1200"/>
              </a:spcBef>
              <a:buFont typeface="Arial" panose="020B0604020202020204" pitchFamily="34" charset="0"/>
              <a:buChar char="•"/>
            </a:pPr>
            <a:endParaRPr lang="en-GB" sz="2800" dirty="0"/>
          </a:p>
          <a:p>
            <a:pPr marL="742950" lvl="1" indent="-285750">
              <a:spcBef>
                <a:spcPts val="1200"/>
              </a:spcBef>
              <a:buFont typeface="Arial" panose="020B0604020202020204" pitchFamily="34" charset="0"/>
              <a:buChar char="•"/>
            </a:pPr>
            <a:endParaRPr lang="en-GB" sz="3200" dirty="0"/>
          </a:p>
          <a:p>
            <a:pPr lvl="1">
              <a:spcBef>
                <a:spcPts val="1200"/>
              </a:spcBef>
            </a:pPr>
            <a:endParaRPr lang="en-GB" sz="3200" dirty="0"/>
          </a:p>
          <a:p>
            <a:pPr lvl="1">
              <a:spcBef>
                <a:spcPts val="1200"/>
              </a:spcBef>
            </a:pPr>
            <a:endParaRPr lang="en-GB" sz="3200" dirty="0"/>
          </a:p>
        </p:txBody>
      </p:sp>
      <p:sp>
        <p:nvSpPr>
          <p:cNvPr id="5" name="TextBox 4">
            <a:extLst>
              <a:ext uri="{FF2B5EF4-FFF2-40B4-BE49-F238E27FC236}">
                <a16:creationId xmlns:a16="http://schemas.microsoft.com/office/drawing/2014/main" id="{C835D9F8-5C2D-623F-3F18-D74A6640BFEB}"/>
              </a:ext>
            </a:extLst>
          </p:cNvPr>
          <p:cNvSpPr txBox="1"/>
          <p:nvPr/>
        </p:nvSpPr>
        <p:spPr>
          <a:xfrm>
            <a:off x="246216" y="3280756"/>
            <a:ext cx="12004368" cy="1631216"/>
          </a:xfrm>
          <a:prstGeom prst="rect">
            <a:avLst/>
          </a:prstGeom>
          <a:noFill/>
        </p:spPr>
        <p:txBody>
          <a:bodyPr wrap="square">
            <a:spAutoFit/>
          </a:bodyPr>
          <a:lstStyle/>
          <a:p>
            <a:pPr lvl="1">
              <a:spcBef>
                <a:spcPts val="1200"/>
              </a:spcBef>
            </a:pPr>
            <a:r>
              <a:rPr lang="en-GB" sz="3200" dirty="0"/>
              <a:t>Two main types:</a:t>
            </a:r>
          </a:p>
          <a:p>
            <a:pPr lvl="1">
              <a:spcBef>
                <a:spcPts val="1200"/>
              </a:spcBef>
            </a:pPr>
            <a:r>
              <a:rPr lang="en-GB" sz="2400" dirty="0"/>
              <a:t>Continuous time 						Discrete time</a:t>
            </a:r>
          </a:p>
          <a:p>
            <a:pPr lvl="1">
              <a:spcBef>
                <a:spcPts val="1200"/>
              </a:spcBef>
            </a:pPr>
            <a:endParaRPr lang="en-GB" sz="2400" dirty="0"/>
          </a:p>
        </p:txBody>
      </p:sp>
      <p:sp>
        <p:nvSpPr>
          <p:cNvPr id="4" name="AutoShape 2">
            <a:extLst>
              <a:ext uri="{FF2B5EF4-FFF2-40B4-BE49-F238E27FC236}">
                <a16:creationId xmlns:a16="http://schemas.microsoft.com/office/drawing/2014/main" id="{D97DE0F0-52B6-08E1-48CA-B0BBC5822ACD}"/>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AutoShape 6">
            <a:extLst>
              <a:ext uri="{FF2B5EF4-FFF2-40B4-BE49-F238E27FC236}">
                <a16:creationId xmlns:a16="http://schemas.microsoft.com/office/drawing/2014/main" id="{D1603D15-3AD1-26B3-A0AC-1D7F410AA718}"/>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cxnSp>
        <p:nvCxnSpPr>
          <p:cNvPr id="7" name="Straight Arrow Connector 6">
            <a:extLst>
              <a:ext uri="{FF2B5EF4-FFF2-40B4-BE49-F238E27FC236}">
                <a16:creationId xmlns:a16="http://schemas.microsoft.com/office/drawing/2014/main" id="{3A8E449E-4ED3-1F76-639A-E71EE98C86E1}"/>
              </a:ext>
            </a:extLst>
          </p:cNvPr>
          <p:cNvCxnSpPr/>
          <p:nvPr/>
        </p:nvCxnSpPr>
        <p:spPr>
          <a:xfrm flipV="1">
            <a:off x="647114" y="5098145"/>
            <a:ext cx="4065563" cy="25360"/>
          </a:xfrm>
          <a:prstGeom prst="straightConnector1">
            <a:avLst/>
          </a:prstGeom>
          <a:ln w="234950">
            <a:gradFill flip="none" rotWithShape="1">
              <a:gsLst>
                <a:gs pos="0">
                  <a:schemeClr val="accent1">
                    <a:lumMod val="5000"/>
                    <a:lumOff val="95000"/>
                  </a:schemeClr>
                </a:gs>
                <a:gs pos="99000">
                  <a:schemeClr val="tx2"/>
                </a:gs>
                <a:gs pos="30000">
                  <a:schemeClr val="accent1">
                    <a:lumMod val="45000"/>
                    <a:lumOff val="55000"/>
                  </a:schemeClr>
                </a:gs>
                <a:gs pos="100000">
                  <a:schemeClr val="accent1">
                    <a:lumMod val="30000"/>
                    <a:lumOff val="70000"/>
                  </a:schemeClr>
                </a:gs>
              </a:gsLst>
              <a:path path="circle">
                <a:fillToRect l="100000" t="100000"/>
              </a:path>
              <a:tileRect r="-100000" b="-100000"/>
            </a:gradFill>
            <a:tailEnd type="triangle"/>
          </a:ln>
        </p:spPr>
        <p:style>
          <a:lnRef idx="2">
            <a:schemeClr val="accent1"/>
          </a:lnRef>
          <a:fillRef idx="0">
            <a:schemeClr val="accent1"/>
          </a:fillRef>
          <a:effectRef idx="1">
            <a:schemeClr val="accent1"/>
          </a:effectRef>
          <a:fontRef idx="minor">
            <a:schemeClr val="tx1"/>
          </a:fontRef>
        </p:style>
      </p:cxnSp>
      <p:sp>
        <p:nvSpPr>
          <p:cNvPr id="8" name="Rectangle 7">
            <a:extLst>
              <a:ext uri="{FF2B5EF4-FFF2-40B4-BE49-F238E27FC236}">
                <a16:creationId xmlns:a16="http://schemas.microsoft.com/office/drawing/2014/main" id="{0214017F-4944-C3D9-BF97-C667153EE840}"/>
              </a:ext>
            </a:extLst>
          </p:cNvPr>
          <p:cNvSpPr/>
          <p:nvPr/>
        </p:nvSpPr>
        <p:spPr>
          <a:xfrm>
            <a:off x="7326925" y="4597540"/>
            <a:ext cx="1116035" cy="815061"/>
          </a:xfrm>
          <a:prstGeom prst="rect">
            <a:avLst/>
          </a:prstGeom>
          <a:ln>
            <a:solidFill>
              <a:schemeClr val="tx2">
                <a:lumMod val="90000"/>
                <a:lumOff val="1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63F3B1E-615B-5125-BF41-5E3D420F0BC3}"/>
              </a:ext>
            </a:extLst>
          </p:cNvPr>
          <p:cNvSpPr/>
          <p:nvPr/>
        </p:nvSpPr>
        <p:spPr>
          <a:xfrm>
            <a:off x="8442960" y="4597528"/>
            <a:ext cx="1116035" cy="815061"/>
          </a:xfrm>
          <a:prstGeom prst="rect">
            <a:avLst/>
          </a:prstGeom>
          <a:solidFill>
            <a:schemeClr val="accent1">
              <a:lumMod val="60000"/>
              <a:lumOff val="40000"/>
            </a:schemeClr>
          </a:solidFill>
          <a:ln>
            <a:solidFill>
              <a:schemeClr val="tx2">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A6625275-2575-9B05-1F74-C47DBC029095}"/>
              </a:ext>
            </a:extLst>
          </p:cNvPr>
          <p:cNvSpPr/>
          <p:nvPr/>
        </p:nvSpPr>
        <p:spPr>
          <a:xfrm>
            <a:off x="9558995" y="4596205"/>
            <a:ext cx="1116035" cy="815061"/>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38146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70E452-525A-9178-8219-278986E7E317}"/>
            </a:ext>
          </a:extLst>
        </p:cNvPr>
        <p:cNvGrpSpPr/>
        <p:nvPr/>
      </p:nvGrpSpPr>
      <p:grpSpPr>
        <a:xfrm>
          <a:off x="0" y="0"/>
          <a:ext cx="0" cy="0"/>
          <a:chOff x="0" y="0"/>
          <a:chExt cx="0" cy="0"/>
        </a:xfrm>
      </p:grpSpPr>
      <p:sp>
        <p:nvSpPr>
          <p:cNvPr id="56" name="Rectangle 55">
            <a:extLst>
              <a:ext uri="{FF2B5EF4-FFF2-40B4-BE49-F238E27FC236}">
                <a16:creationId xmlns:a16="http://schemas.microsoft.com/office/drawing/2014/main" id="{667AC852-36DC-9FF9-09C2-E535F9B1FA5B}"/>
              </a:ext>
            </a:extLst>
          </p:cNvPr>
          <p:cNvSpPr/>
          <p:nvPr/>
        </p:nvSpPr>
        <p:spPr>
          <a:xfrm>
            <a:off x="7326925" y="4597540"/>
            <a:ext cx="1116035" cy="815061"/>
          </a:xfrm>
          <a:prstGeom prst="rect">
            <a:avLst/>
          </a:prstGeom>
          <a:ln>
            <a:solidFill>
              <a:schemeClr val="tx2">
                <a:lumMod val="90000"/>
                <a:lumOff val="1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Rectangle 56">
            <a:extLst>
              <a:ext uri="{FF2B5EF4-FFF2-40B4-BE49-F238E27FC236}">
                <a16:creationId xmlns:a16="http://schemas.microsoft.com/office/drawing/2014/main" id="{5922AC4E-733D-6970-2E7E-FAE86DE2BB55}"/>
              </a:ext>
            </a:extLst>
          </p:cNvPr>
          <p:cNvSpPr/>
          <p:nvPr/>
        </p:nvSpPr>
        <p:spPr>
          <a:xfrm>
            <a:off x="8442960" y="4597528"/>
            <a:ext cx="1116035" cy="815061"/>
          </a:xfrm>
          <a:prstGeom prst="rect">
            <a:avLst/>
          </a:prstGeom>
          <a:solidFill>
            <a:schemeClr val="accent1">
              <a:lumMod val="60000"/>
              <a:lumOff val="40000"/>
            </a:schemeClr>
          </a:solidFill>
          <a:ln>
            <a:solidFill>
              <a:schemeClr val="tx2">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ectangle 57">
            <a:extLst>
              <a:ext uri="{FF2B5EF4-FFF2-40B4-BE49-F238E27FC236}">
                <a16:creationId xmlns:a16="http://schemas.microsoft.com/office/drawing/2014/main" id="{A4E2A98E-E43F-29A7-B959-6F131B6E740E}"/>
              </a:ext>
            </a:extLst>
          </p:cNvPr>
          <p:cNvSpPr/>
          <p:nvPr/>
        </p:nvSpPr>
        <p:spPr>
          <a:xfrm>
            <a:off x="9558995" y="4596205"/>
            <a:ext cx="1116035" cy="815061"/>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0667B06-096F-94DA-5D5A-00BE4CCD9D52}"/>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Survival Analysis: Pre-requisite #3</a:t>
            </a:r>
          </a:p>
        </p:txBody>
      </p:sp>
      <p:sp>
        <p:nvSpPr>
          <p:cNvPr id="3" name="TextBox 2">
            <a:extLst>
              <a:ext uri="{FF2B5EF4-FFF2-40B4-BE49-F238E27FC236}">
                <a16:creationId xmlns:a16="http://schemas.microsoft.com/office/drawing/2014/main" id="{A719DACC-8DEC-19E8-AEBA-1663E480EB0C}"/>
              </a:ext>
            </a:extLst>
          </p:cNvPr>
          <p:cNvSpPr txBox="1"/>
          <p:nvPr/>
        </p:nvSpPr>
        <p:spPr>
          <a:xfrm>
            <a:off x="93815" y="1287244"/>
            <a:ext cx="12004369" cy="4308872"/>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600" dirty="0"/>
              <a:t>A </a:t>
            </a:r>
            <a:r>
              <a:rPr lang="en-GB" sz="3600" b="1" i="1" dirty="0"/>
              <a:t>metric for time</a:t>
            </a:r>
            <a:r>
              <a:rPr lang="en-GB" sz="3600" dirty="0"/>
              <a:t>:</a:t>
            </a:r>
          </a:p>
          <a:p>
            <a:pPr marL="742950" lvl="1" indent="-285750">
              <a:spcBef>
                <a:spcPts val="1200"/>
              </a:spcBef>
              <a:buFont typeface="Arial" panose="020B0604020202020204" pitchFamily="34" charset="0"/>
              <a:buChar char="•"/>
            </a:pPr>
            <a:r>
              <a:rPr lang="en-GB" sz="3200" dirty="0"/>
              <a:t>Record time in the </a:t>
            </a:r>
            <a:r>
              <a:rPr lang="en-GB" sz="3200" i="1" dirty="0"/>
              <a:t>smallest possible units relevant to the event of interest</a:t>
            </a:r>
            <a:r>
              <a:rPr lang="en-GB" sz="3200" dirty="0"/>
              <a:t>. </a:t>
            </a:r>
          </a:p>
          <a:p>
            <a:pPr marL="285750" indent="-285750">
              <a:spcBef>
                <a:spcPts val="1200"/>
              </a:spcBef>
              <a:buFont typeface="Arial" panose="020B0604020202020204" pitchFamily="34" charset="0"/>
              <a:buChar char="•"/>
            </a:pPr>
            <a:endParaRPr lang="en-GB" sz="2800" dirty="0"/>
          </a:p>
          <a:p>
            <a:pPr marL="742950" lvl="1" indent="-285750">
              <a:spcBef>
                <a:spcPts val="1200"/>
              </a:spcBef>
              <a:buFont typeface="Arial" panose="020B0604020202020204" pitchFamily="34" charset="0"/>
              <a:buChar char="•"/>
            </a:pPr>
            <a:endParaRPr lang="en-GB" sz="3200" dirty="0"/>
          </a:p>
          <a:p>
            <a:pPr lvl="1">
              <a:spcBef>
                <a:spcPts val="1200"/>
              </a:spcBef>
            </a:pPr>
            <a:endParaRPr lang="en-GB" sz="3200" dirty="0"/>
          </a:p>
          <a:p>
            <a:pPr lvl="1">
              <a:spcBef>
                <a:spcPts val="1200"/>
              </a:spcBef>
            </a:pPr>
            <a:endParaRPr lang="en-GB" sz="3200" dirty="0"/>
          </a:p>
        </p:txBody>
      </p:sp>
      <p:sp>
        <p:nvSpPr>
          <p:cNvPr id="5" name="TextBox 4">
            <a:extLst>
              <a:ext uri="{FF2B5EF4-FFF2-40B4-BE49-F238E27FC236}">
                <a16:creationId xmlns:a16="http://schemas.microsoft.com/office/drawing/2014/main" id="{A3ED1E89-6208-DD78-99D1-C42F77BA3E6F}"/>
              </a:ext>
            </a:extLst>
          </p:cNvPr>
          <p:cNvSpPr txBox="1"/>
          <p:nvPr/>
        </p:nvSpPr>
        <p:spPr>
          <a:xfrm>
            <a:off x="246216" y="3280756"/>
            <a:ext cx="12004368" cy="1631216"/>
          </a:xfrm>
          <a:prstGeom prst="rect">
            <a:avLst/>
          </a:prstGeom>
          <a:noFill/>
        </p:spPr>
        <p:txBody>
          <a:bodyPr wrap="square">
            <a:spAutoFit/>
          </a:bodyPr>
          <a:lstStyle/>
          <a:p>
            <a:pPr lvl="1">
              <a:spcBef>
                <a:spcPts val="1200"/>
              </a:spcBef>
            </a:pPr>
            <a:r>
              <a:rPr lang="en-GB" sz="3200" dirty="0"/>
              <a:t>Two main types:</a:t>
            </a:r>
          </a:p>
          <a:p>
            <a:pPr lvl="1">
              <a:spcBef>
                <a:spcPts val="1200"/>
              </a:spcBef>
            </a:pPr>
            <a:r>
              <a:rPr lang="en-GB" sz="2400" dirty="0"/>
              <a:t>Continuous time	 					Discrete time</a:t>
            </a:r>
          </a:p>
          <a:p>
            <a:pPr lvl="1">
              <a:spcBef>
                <a:spcPts val="1200"/>
              </a:spcBef>
            </a:pPr>
            <a:endParaRPr lang="en-GB" sz="2400" dirty="0"/>
          </a:p>
        </p:txBody>
      </p:sp>
      <p:sp>
        <p:nvSpPr>
          <p:cNvPr id="4" name="AutoShape 2">
            <a:extLst>
              <a:ext uri="{FF2B5EF4-FFF2-40B4-BE49-F238E27FC236}">
                <a16:creationId xmlns:a16="http://schemas.microsoft.com/office/drawing/2014/main" id="{2A1ECA59-0235-35F0-8AE3-3E50BDF9B307}"/>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AutoShape 6">
            <a:extLst>
              <a:ext uri="{FF2B5EF4-FFF2-40B4-BE49-F238E27FC236}">
                <a16:creationId xmlns:a16="http://schemas.microsoft.com/office/drawing/2014/main" id="{12401D33-F540-E076-6BCE-FB15EF636B18}"/>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cxnSp>
        <p:nvCxnSpPr>
          <p:cNvPr id="7" name="Straight Arrow Connector 6">
            <a:extLst>
              <a:ext uri="{FF2B5EF4-FFF2-40B4-BE49-F238E27FC236}">
                <a16:creationId xmlns:a16="http://schemas.microsoft.com/office/drawing/2014/main" id="{08397427-B582-775A-5F39-06FB13212F51}"/>
              </a:ext>
            </a:extLst>
          </p:cNvPr>
          <p:cNvCxnSpPr/>
          <p:nvPr/>
        </p:nvCxnSpPr>
        <p:spPr>
          <a:xfrm flipV="1">
            <a:off x="647114" y="5098145"/>
            <a:ext cx="4065563" cy="25360"/>
          </a:xfrm>
          <a:prstGeom prst="straightConnector1">
            <a:avLst/>
          </a:prstGeom>
          <a:ln w="234950">
            <a:gradFill flip="none" rotWithShape="1">
              <a:gsLst>
                <a:gs pos="0">
                  <a:schemeClr val="accent1">
                    <a:lumMod val="5000"/>
                    <a:lumOff val="95000"/>
                  </a:schemeClr>
                </a:gs>
                <a:gs pos="99000">
                  <a:schemeClr val="tx2"/>
                </a:gs>
                <a:gs pos="30000">
                  <a:schemeClr val="accent1">
                    <a:lumMod val="45000"/>
                    <a:lumOff val="55000"/>
                  </a:schemeClr>
                </a:gs>
                <a:gs pos="100000">
                  <a:schemeClr val="accent1">
                    <a:lumMod val="30000"/>
                    <a:lumOff val="70000"/>
                  </a:schemeClr>
                </a:gs>
              </a:gsLst>
              <a:path path="circle">
                <a:fillToRect l="100000" t="100000"/>
              </a:path>
              <a:tileRect r="-100000" b="-100000"/>
            </a:gradFill>
            <a:tailEnd type="triangle"/>
          </a:ln>
        </p:spPr>
        <p:style>
          <a:lnRef idx="2">
            <a:schemeClr val="accent1"/>
          </a:lnRef>
          <a:fillRef idx="0">
            <a:schemeClr val="accent1"/>
          </a:fillRef>
          <a:effectRef idx="1">
            <a:schemeClr val="accent1"/>
          </a:effectRef>
          <a:fontRef idx="minor">
            <a:schemeClr val="tx1"/>
          </a:fontRef>
        </p:style>
      </p:cxnSp>
      <p:sp>
        <p:nvSpPr>
          <p:cNvPr id="20" name="Oval 19">
            <a:extLst>
              <a:ext uri="{FF2B5EF4-FFF2-40B4-BE49-F238E27FC236}">
                <a16:creationId xmlns:a16="http://schemas.microsoft.com/office/drawing/2014/main" id="{8A218473-BF0A-7581-A976-7FD71DF10706}"/>
              </a:ext>
            </a:extLst>
          </p:cNvPr>
          <p:cNvSpPr/>
          <p:nvPr/>
        </p:nvSpPr>
        <p:spPr>
          <a:xfrm>
            <a:off x="830158" y="5076740"/>
            <a:ext cx="110036" cy="110093"/>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4F18C20C-A674-B451-492C-935922C06B63}"/>
              </a:ext>
            </a:extLst>
          </p:cNvPr>
          <p:cNvSpPr/>
          <p:nvPr/>
        </p:nvSpPr>
        <p:spPr>
          <a:xfrm>
            <a:off x="1198329" y="5071570"/>
            <a:ext cx="110036" cy="110093"/>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541CB6A8-DCCB-291B-FAC7-BB9B0F749347}"/>
              </a:ext>
            </a:extLst>
          </p:cNvPr>
          <p:cNvSpPr/>
          <p:nvPr/>
        </p:nvSpPr>
        <p:spPr>
          <a:xfrm>
            <a:off x="1511482" y="5085525"/>
            <a:ext cx="110036" cy="110093"/>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7635F8AD-C3F4-2A6E-046E-A2295D2B7A07}"/>
              </a:ext>
            </a:extLst>
          </p:cNvPr>
          <p:cNvSpPr/>
          <p:nvPr/>
        </p:nvSpPr>
        <p:spPr>
          <a:xfrm>
            <a:off x="1656767" y="5068458"/>
            <a:ext cx="110036" cy="110093"/>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6D037824-7C71-F5A0-01F6-4704A1A649C7}"/>
              </a:ext>
            </a:extLst>
          </p:cNvPr>
          <p:cNvSpPr/>
          <p:nvPr/>
        </p:nvSpPr>
        <p:spPr>
          <a:xfrm>
            <a:off x="2104071" y="5055778"/>
            <a:ext cx="110036" cy="110093"/>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a:extLst>
              <a:ext uri="{FF2B5EF4-FFF2-40B4-BE49-F238E27FC236}">
                <a16:creationId xmlns:a16="http://schemas.microsoft.com/office/drawing/2014/main" id="{254C1D4F-BEBD-F92D-317D-FE735C0EA209}"/>
              </a:ext>
            </a:extLst>
          </p:cNvPr>
          <p:cNvSpPr/>
          <p:nvPr/>
        </p:nvSpPr>
        <p:spPr>
          <a:xfrm>
            <a:off x="2575710" y="5085525"/>
            <a:ext cx="110036" cy="110093"/>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Oval 25">
            <a:extLst>
              <a:ext uri="{FF2B5EF4-FFF2-40B4-BE49-F238E27FC236}">
                <a16:creationId xmlns:a16="http://schemas.microsoft.com/office/drawing/2014/main" id="{5B2CDBA0-F2F1-AAB2-95D8-9E38BDB104C9}"/>
              </a:ext>
            </a:extLst>
          </p:cNvPr>
          <p:cNvSpPr/>
          <p:nvPr/>
        </p:nvSpPr>
        <p:spPr>
          <a:xfrm>
            <a:off x="3068765" y="5110824"/>
            <a:ext cx="110036" cy="110093"/>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a:extLst>
              <a:ext uri="{FF2B5EF4-FFF2-40B4-BE49-F238E27FC236}">
                <a16:creationId xmlns:a16="http://schemas.microsoft.com/office/drawing/2014/main" id="{51DB7B14-12D4-DEBA-6CF5-60675AA364B0}"/>
              </a:ext>
            </a:extLst>
          </p:cNvPr>
          <p:cNvSpPr/>
          <p:nvPr/>
        </p:nvSpPr>
        <p:spPr>
          <a:xfrm>
            <a:off x="3068765" y="4996469"/>
            <a:ext cx="110036" cy="110093"/>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a:extLst>
              <a:ext uri="{FF2B5EF4-FFF2-40B4-BE49-F238E27FC236}">
                <a16:creationId xmlns:a16="http://schemas.microsoft.com/office/drawing/2014/main" id="{FF46C682-CFA1-2397-A003-AEF8D4656743}"/>
              </a:ext>
            </a:extLst>
          </p:cNvPr>
          <p:cNvSpPr/>
          <p:nvPr/>
        </p:nvSpPr>
        <p:spPr>
          <a:xfrm>
            <a:off x="3263508" y="5051515"/>
            <a:ext cx="110036" cy="110093"/>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Oval 28">
            <a:extLst>
              <a:ext uri="{FF2B5EF4-FFF2-40B4-BE49-F238E27FC236}">
                <a16:creationId xmlns:a16="http://schemas.microsoft.com/office/drawing/2014/main" id="{B9CD9D22-9FB6-C8D2-0E17-875D0600671D}"/>
              </a:ext>
            </a:extLst>
          </p:cNvPr>
          <p:cNvSpPr/>
          <p:nvPr/>
        </p:nvSpPr>
        <p:spPr>
          <a:xfrm>
            <a:off x="3511171" y="5025899"/>
            <a:ext cx="110036" cy="110093"/>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a:extLst>
              <a:ext uri="{FF2B5EF4-FFF2-40B4-BE49-F238E27FC236}">
                <a16:creationId xmlns:a16="http://schemas.microsoft.com/office/drawing/2014/main" id="{193C8BBC-E000-4B6F-6576-5C119D518F8C}"/>
              </a:ext>
            </a:extLst>
          </p:cNvPr>
          <p:cNvSpPr/>
          <p:nvPr/>
        </p:nvSpPr>
        <p:spPr>
          <a:xfrm>
            <a:off x="3784964" y="5004995"/>
            <a:ext cx="110036" cy="110093"/>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a:extLst>
              <a:ext uri="{FF2B5EF4-FFF2-40B4-BE49-F238E27FC236}">
                <a16:creationId xmlns:a16="http://schemas.microsoft.com/office/drawing/2014/main" id="{DC2587CD-BFA2-91AA-CDAB-5F8B4EAA442F}"/>
              </a:ext>
            </a:extLst>
          </p:cNvPr>
          <p:cNvSpPr/>
          <p:nvPr/>
        </p:nvSpPr>
        <p:spPr>
          <a:xfrm>
            <a:off x="2320102" y="5062759"/>
            <a:ext cx="110036" cy="110093"/>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a:extLst>
              <a:ext uri="{FF2B5EF4-FFF2-40B4-BE49-F238E27FC236}">
                <a16:creationId xmlns:a16="http://schemas.microsoft.com/office/drawing/2014/main" id="{0FB85EFF-CCE3-E1A0-9EAB-28AE2CB10FEE}"/>
              </a:ext>
            </a:extLst>
          </p:cNvPr>
          <p:cNvSpPr/>
          <p:nvPr/>
        </p:nvSpPr>
        <p:spPr>
          <a:xfrm>
            <a:off x="2983436" y="4675367"/>
            <a:ext cx="255609" cy="895389"/>
          </a:xfrm>
          <a:prstGeom prst="ellipse">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Box 32">
            <a:extLst>
              <a:ext uri="{FF2B5EF4-FFF2-40B4-BE49-F238E27FC236}">
                <a16:creationId xmlns:a16="http://schemas.microsoft.com/office/drawing/2014/main" id="{5A946D52-7251-EBA2-0CE5-9E588C023563}"/>
              </a:ext>
            </a:extLst>
          </p:cNvPr>
          <p:cNvSpPr txBox="1"/>
          <p:nvPr/>
        </p:nvSpPr>
        <p:spPr>
          <a:xfrm>
            <a:off x="2852526" y="5570756"/>
            <a:ext cx="542513" cy="369332"/>
          </a:xfrm>
          <a:prstGeom prst="rect">
            <a:avLst/>
          </a:prstGeom>
          <a:noFill/>
        </p:spPr>
        <p:txBody>
          <a:bodyPr wrap="square" rtlCol="0">
            <a:spAutoFit/>
          </a:bodyPr>
          <a:lstStyle/>
          <a:p>
            <a:r>
              <a:rPr lang="en-GB" dirty="0"/>
              <a:t>Tie</a:t>
            </a:r>
          </a:p>
        </p:txBody>
      </p:sp>
      <p:sp>
        <p:nvSpPr>
          <p:cNvPr id="34" name="Oval 33">
            <a:extLst>
              <a:ext uri="{FF2B5EF4-FFF2-40B4-BE49-F238E27FC236}">
                <a16:creationId xmlns:a16="http://schemas.microsoft.com/office/drawing/2014/main" id="{616DB083-9208-0DD2-F84D-AAD35EF90ECA}"/>
              </a:ext>
            </a:extLst>
          </p:cNvPr>
          <p:cNvSpPr/>
          <p:nvPr/>
        </p:nvSpPr>
        <p:spPr>
          <a:xfrm>
            <a:off x="7811251" y="4659542"/>
            <a:ext cx="110036" cy="110093"/>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34">
            <a:extLst>
              <a:ext uri="{FF2B5EF4-FFF2-40B4-BE49-F238E27FC236}">
                <a16:creationId xmlns:a16="http://schemas.microsoft.com/office/drawing/2014/main" id="{DA79F3F6-CF48-0808-1BC8-B8D64AA64ACC}"/>
              </a:ext>
            </a:extLst>
          </p:cNvPr>
          <p:cNvSpPr/>
          <p:nvPr/>
        </p:nvSpPr>
        <p:spPr>
          <a:xfrm>
            <a:off x="7804152" y="5050623"/>
            <a:ext cx="110036" cy="110093"/>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35">
            <a:extLst>
              <a:ext uri="{FF2B5EF4-FFF2-40B4-BE49-F238E27FC236}">
                <a16:creationId xmlns:a16="http://schemas.microsoft.com/office/drawing/2014/main" id="{3CC1AB4D-7682-895E-D725-42EABB98EF3E}"/>
              </a:ext>
            </a:extLst>
          </p:cNvPr>
          <p:cNvSpPr/>
          <p:nvPr/>
        </p:nvSpPr>
        <p:spPr>
          <a:xfrm>
            <a:off x="7805880" y="4822809"/>
            <a:ext cx="110036" cy="110093"/>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val 36">
            <a:extLst>
              <a:ext uri="{FF2B5EF4-FFF2-40B4-BE49-F238E27FC236}">
                <a16:creationId xmlns:a16="http://schemas.microsoft.com/office/drawing/2014/main" id="{104F03B2-4A15-0248-11F2-FAFFDE1D477C}"/>
              </a:ext>
            </a:extLst>
          </p:cNvPr>
          <p:cNvSpPr/>
          <p:nvPr/>
        </p:nvSpPr>
        <p:spPr>
          <a:xfrm>
            <a:off x="7804152" y="5223180"/>
            <a:ext cx="110036" cy="110093"/>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Oval 37">
            <a:extLst>
              <a:ext uri="{FF2B5EF4-FFF2-40B4-BE49-F238E27FC236}">
                <a16:creationId xmlns:a16="http://schemas.microsoft.com/office/drawing/2014/main" id="{263780D3-E455-41B4-91EA-F522A3C4CE0C}"/>
              </a:ext>
            </a:extLst>
          </p:cNvPr>
          <p:cNvSpPr/>
          <p:nvPr/>
        </p:nvSpPr>
        <p:spPr>
          <a:xfrm>
            <a:off x="8906983" y="4688817"/>
            <a:ext cx="110036" cy="110093"/>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Oval 38">
            <a:extLst>
              <a:ext uri="{FF2B5EF4-FFF2-40B4-BE49-F238E27FC236}">
                <a16:creationId xmlns:a16="http://schemas.microsoft.com/office/drawing/2014/main" id="{A1305B0B-DD2F-3772-2274-53A901CD5543}"/>
              </a:ext>
            </a:extLst>
          </p:cNvPr>
          <p:cNvSpPr/>
          <p:nvPr/>
        </p:nvSpPr>
        <p:spPr>
          <a:xfrm>
            <a:off x="8906983" y="4884440"/>
            <a:ext cx="110036" cy="110093"/>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Oval 39">
            <a:extLst>
              <a:ext uri="{FF2B5EF4-FFF2-40B4-BE49-F238E27FC236}">
                <a16:creationId xmlns:a16="http://schemas.microsoft.com/office/drawing/2014/main" id="{A1CF6ABA-2727-0E99-3D73-9183B20F3F5D}"/>
              </a:ext>
            </a:extLst>
          </p:cNvPr>
          <p:cNvSpPr/>
          <p:nvPr/>
        </p:nvSpPr>
        <p:spPr>
          <a:xfrm>
            <a:off x="8910034" y="5120227"/>
            <a:ext cx="110036" cy="110093"/>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Oval 40">
            <a:extLst>
              <a:ext uri="{FF2B5EF4-FFF2-40B4-BE49-F238E27FC236}">
                <a16:creationId xmlns:a16="http://schemas.microsoft.com/office/drawing/2014/main" id="{3E6E4EED-AF91-B671-6A2C-A71F6544A8CC}"/>
              </a:ext>
            </a:extLst>
          </p:cNvPr>
          <p:cNvSpPr/>
          <p:nvPr/>
        </p:nvSpPr>
        <p:spPr>
          <a:xfrm>
            <a:off x="10056859" y="4705444"/>
            <a:ext cx="110036" cy="110093"/>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Oval 41">
            <a:extLst>
              <a:ext uri="{FF2B5EF4-FFF2-40B4-BE49-F238E27FC236}">
                <a16:creationId xmlns:a16="http://schemas.microsoft.com/office/drawing/2014/main" id="{856DE402-A92E-1A9F-2B3C-BC19D32A6A53}"/>
              </a:ext>
            </a:extLst>
          </p:cNvPr>
          <p:cNvSpPr/>
          <p:nvPr/>
        </p:nvSpPr>
        <p:spPr>
          <a:xfrm>
            <a:off x="10055330" y="4983982"/>
            <a:ext cx="110036" cy="110093"/>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Oval 42">
            <a:extLst>
              <a:ext uri="{FF2B5EF4-FFF2-40B4-BE49-F238E27FC236}">
                <a16:creationId xmlns:a16="http://schemas.microsoft.com/office/drawing/2014/main" id="{43664D15-4DF3-2AFB-59AD-4D0C0044350C}"/>
              </a:ext>
            </a:extLst>
          </p:cNvPr>
          <p:cNvSpPr/>
          <p:nvPr/>
        </p:nvSpPr>
        <p:spPr>
          <a:xfrm>
            <a:off x="10053725" y="5220858"/>
            <a:ext cx="110036" cy="110093"/>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TextBox 44">
            <a:extLst>
              <a:ext uri="{FF2B5EF4-FFF2-40B4-BE49-F238E27FC236}">
                <a16:creationId xmlns:a16="http://schemas.microsoft.com/office/drawing/2014/main" id="{F6B077A5-42A9-D036-10F4-443809E0878C}"/>
              </a:ext>
            </a:extLst>
          </p:cNvPr>
          <p:cNvSpPr txBox="1"/>
          <p:nvPr/>
        </p:nvSpPr>
        <p:spPr>
          <a:xfrm>
            <a:off x="8534981" y="5988119"/>
            <a:ext cx="903896" cy="369332"/>
          </a:xfrm>
          <a:prstGeom prst="rect">
            <a:avLst/>
          </a:prstGeom>
          <a:noFill/>
        </p:spPr>
        <p:txBody>
          <a:bodyPr wrap="square" rtlCol="0">
            <a:spAutoFit/>
          </a:bodyPr>
          <a:lstStyle/>
          <a:p>
            <a:pPr algn="ctr"/>
            <a:r>
              <a:rPr lang="en-GB" dirty="0"/>
              <a:t>Ties</a:t>
            </a:r>
          </a:p>
        </p:txBody>
      </p:sp>
      <p:sp>
        <p:nvSpPr>
          <p:cNvPr id="46" name="Oval 45">
            <a:extLst>
              <a:ext uri="{FF2B5EF4-FFF2-40B4-BE49-F238E27FC236}">
                <a16:creationId xmlns:a16="http://schemas.microsoft.com/office/drawing/2014/main" id="{86AB85FB-7970-CB4A-F75A-177F2365D604}"/>
              </a:ext>
            </a:extLst>
          </p:cNvPr>
          <p:cNvSpPr/>
          <p:nvPr/>
        </p:nvSpPr>
        <p:spPr>
          <a:xfrm>
            <a:off x="8594147" y="4604105"/>
            <a:ext cx="877422" cy="895389"/>
          </a:xfrm>
          <a:prstGeom prst="ellipse">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a:extLst>
              <a:ext uri="{FF2B5EF4-FFF2-40B4-BE49-F238E27FC236}">
                <a16:creationId xmlns:a16="http://schemas.microsoft.com/office/drawing/2014/main" id="{2932209C-1C7C-59CD-4850-CA4786B28890}"/>
              </a:ext>
            </a:extLst>
          </p:cNvPr>
          <p:cNvSpPr/>
          <p:nvPr/>
        </p:nvSpPr>
        <p:spPr>
          <a:xfrm>
            <a:off x="9622757" y="4595105"/>
            <a:ext cx="964848" cy="895389"/>
          </a:xfrm>
          <a:prstGeom prst="ellipse">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9" name="Straight Connector 48">
            <a:extLst>
              <a:ext uri="{FF2B5EF4-FFF2-40B4-BE49-F238E27FC236}">
                <a16:creationId xmlns:a16="http://schemas.microsoft.com/office/drawing/2014/main" id="{6F7E906B-E8EC-DD76-435A-63B607B7DE52}"/>
              </a:ext>
            </a:extLst>
          </p:cNvPr>
          <p:cNvCxnSpPr>
            <a:cxnSpLocks/>
            <a:stCxn id="61" idx="5"/>
            <a:endCxn id="45" idx="0"/>
          </p:cNvCxnSpPr>
          <p:nvPr/>
        </p:nvCxnSpPr>
        <p:spPr>
          <a:xfrm>
            <a:off x="8135138" y="5316475"/>
            <a:ext cx="851791" cy="671644"/>
          </a:xfrm>
          <a:prstGeom prst="line">
            <a:avLst/>
          </a:prstGeom>
          <a:ln>
            <a:solidFill>
              <a:srgbClr val="C00000"/>
            </a:solidFill>
          </a:ln>
        </p:spPr>
        <p:style>
          <a:lnRef idx="2">
            <a:schemeClr val="accent1"/>
          </a:lnRef>
          <a:fillRef idx="0">
            <a:schemeClr val="accent1"/>
          </a:fillRef>
          <a:effectRef idx="1">
            <a:schemeClr val="accent1"/>
          </a:effectRef>
          <a:fontRef idx="minor">
            <a:schemeClr val="tx1"/>
          </a:fontRef>
        </p:style>
      </p:cxnSp>
      <p:cxnSp>
        <p:nvCxnSpPr>
          <p:cNvPr id="50" name="Straight Connector 49">
            <a:extLst>
              <a:ext uri="{FF2B5EF4-FFF2-40B4-BE49-F238E27FC236}">
                <a16:creationId xmlns:a16="http://schemas.microsoft.com/office/drawing/2014/main" id="{55F80EFA-1B79-2481-C50C-C29006BFBDA9}"/>
              </a:ext>
            </a:extLst>
          </p:cNvPr>
          <p:cNvCxnSpPr>
            <a:cxnSpLocks/>
            <a:stCxn id="46" idx="4"/>
            <a:endCxn id="45" idx="0"/>
          </p:cNvCxnSpPr>
          <p:nvPr/>
        </p:nvCxnSpPr>
        <p:spPr>
          <a:xfrm flipH="1">
            <a:off x="8986929" y="5499494"/>
            <a:ext cx="45929" cy="488625"/>
          </a:xfrm>
          <a:prstGeom prst="line">
            <a:avLst/>
          </a:prstGeom>
          <a:ln>
            <a:solidFill>
              <a:srgbClr val="C00000"/>
            </a:solidFill>
          </a:ln>
        </p:spPr>
        <p:style>
          <a:lnRef idx="2">
            <a:schemeClr val="accent1"/>
          </a:lnRef>
          <a:fillRef idx="0">
            <a:schemeClr val="accent1"/>
          </a:fillRef>
          <a:effectRef idx="1">
            <a:schemeClr val="accent1"/>
          </a:effectRef>
          <a:fontRef idx="minor">
            <a:schemeClr val="tx1"/>
          </a:fontRef>
        </p:style>
      </p:cxnSp>
      <p:cxnSp>
        <p:nvCxnSpPr>
          <p:cNvPr id="53" name="Straight Connector 52">
            <a:extLst>
              <a:ext uri="{FF2B5EF4-FFF2-40B4-BE49-F238E27FC236}">
                <a16:creationId xmlns:a16="http://schemas.microsoft.com/office/drawing/2014/main" id="{51CC3581-2DBF-8AAA-7D8F-7C47BAC5844E}"/>
              </a:ext>
            </a:extLst>
          </p:cNvPr>
          <p:cNvCxnSpPr>
            <a:cxnSpLocks/>
            <a:stCxn id="47" idx="3"/>
            <a:endCxn id="45" idx="0"/>
          </p:cNvCxnSpPr>
          <p:nvPr/>
        </p:nvCxnSpPr>
        <p:spPr>
          <a:xfrm flipH="1">
            <a:off x="8986929" y="5359367"/>
            <a:ext cx="777127" cy="628752"/>
          </a:xfrm>
          <a:prstGeom prst="line">
            <a:avLst/>
          </a:prstGeom>
          <a:ln>
            <a:solidFill>
              <a:srgbClr val="C00000"/>
            </a:solidFill>
          </a:ln>
        </p:spPr>
        <p:style>
          <a:lnRef idx="2">
            <a:schemeClr val="accent1"/>
          </a:lnRef>
          <a:fillRef idx="0">
            <a:schemeClr val="accent1"/>
          </a:fillRef>
          <a:effectRef idx="1">
            <a:schemeClr val="accent1"/>
          </a:effectRef>
          <a:fontRef idx="minor">
            <a:schemeClr val="tx1"/>
          </a:fontRef>
        </p:style>
      </p:cxnSp>
      <p:sp>
        <p:nvSpPr>
          <p:cNvPr id="61" name="Oval 60">
            <a:extLst>
              <a:ext uri="{FF2B5EF4-FFF2-40B4-BE49-F238E27FC236}">
                <a16:creationId xmlns:a16="http://schemas.microsoft.com/office/drawing/2014/main" id="{CBCB6FB5-1E07-0C70-617A-7AF0F4976637}"/>
              </a:ext>
            </a:extLst>
          </p:cNvPr>
          <p:cNvSpPr/>
          <p:nvPr/>
        </p:nvSpPr>
        <p:spPr>
          <a:xfrm>
            <a:off x="7441831" y="4572260"/>
            <a:ext cx="812260" cy="871902"/>
          </a:xfrm>
          <a:prstGeom prst="ellipse">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31765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51F029-03E2-C112-8310-F477972237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015146-97BA-302A-1BE8-D349E9E804E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Summary</a:t>
            </a:r>
          </a:p>
        </p:txBody>
      </p:sp>
      <p:sp>
        <p:nvSpPr>
          <p:cNvPr id="3" name="TextBox 2">
            <a:extLst>
              <a:ext uri="{FF2B5EF4-FFF2-40B4-BE49-F238E27FC236}">
                <a16:creationId xmlns:a16="http://schemas.microsoft.com/office/drawing/2014/main" id="{DAF8A2DE-FDFE-C12D-6570-00A0735EEDC3}"/>
              </a:ext>
            </a:extLst>
          </p:cNvPr>
          <p:cNvSpPr txBox="1"/>
          <p:nvPr/>
        </p:nvSpPr>
        <p:spPr>
          <a:xfrm>
            <a:off x="0" y="1027907"/>
            <a:ext cx="10998926" cy="5970865"/>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600" b="1" dirty="0"/>
              <a:t>Survival Analysis: </a:t>
            </a:r>
            <a:r>
              <a:rPr lang="en-GB" sz="3600" dirty="0"/>
              <a:t>statistical method to answer questions concerning </a:t>
            </a:r>
            <a:r>
              <a:rPr lang="en-GB" sz="3600" i="1" dirty="0">
                <a:solidFill>
                  <a:srgbClr val="C00000"/>
                </a:solidFill>
              </a:rPr>
              <a:t>whether</a:t>
            </a:r>
            <a:r>
              <a:rPr lang="en-GB" sz="3600" dirty="0"/>
              <a:t> and </a:t>
            </a:r>
            <a:r>
              <a:rPr lang="en-GB" sz="3600" i="1" dirty="0">
                <a:solidFill>
                  <a:srgbClr val="C00000"/>
                </a:solidFill>
              </a:rPr>
              <a:t>when</a:t>
            </a:r>
            <a:r>
              <a:rPr lang="en-GB" sz="3600" dirty="0"/>
              <a:t> an event takes place</a:t>
            </a:r>
          </a:p>
          <a:p>
            <a:pPr marL="742950" lvl="1" indent="-285750">
              <a:spcBef>
                <a:spcPts val="1200"/>
              </a:spcBef>
              <a:buFont typeface="Arial" panose="020B0604020202020204" pitchFamily="34" charset="0"/>
              <a:buChar char="•"/>
            </a:pPr>
            <a:r>
              <a:rPr lang="en-GB" sz="3200" i="1" dirty="0"/>
              <a:t>Prerequisites</a:t>
            </a:r>
            <a:r>
              <a:rPr lang="en-GB" sz="3200" dirty="0"/>
              <a:t>: </a:t>
            </a:r>
          </a:p>
          <a:p>
            <a:pPr lvl="2">
              <a:spcBef>
                <a:spcPts val="1200"/>
              </a:spcBef>
            </a:pPr>
            <a:r>
              <a:rPr lang="en-GB" sz="3200" i="1" dirty="0">
                <a:solidFill>
                  <a:schemeClr val="tx2">
                    <a:lumMod val="75000"/>
                    <a:lumOff val="25000"/>
                  </a:schemeClr>
                </a:solidFill>
              </a:rPr>
              <a:t>#1 Define event occurrence</a:t>
            </a:r>
            <a:r>
              <a:rPr lang="en-GB" sz="3200" dirty="0"/>
              <a:t>: transition from state 1 to state 2</a:t>
            </a:r>
          </a:p>
          <a:p>
            <a:pPr lvl="2">
              <a:spcBef>
                <a:spcPts val="1200"/>
              </a:spcBef>
            </a:pPr>
            <a:r>
              <a:rPr lang="en-GB" sz="3200" i="1" dirty="0">
                <a:solidFill>
                  <a:schemeClr val="tx2">
                    <a:lumMod val="75000"/>
                    <a:lumOff val="25000"/>
                  </a:schemeClr>
                </a:solidFill>
              </a:rPr>
              <a:t>#2 Identify “beginning of time”</a:t>
            </a:r>
            <a:r>
              <a:rPr lang="en-GB" sz="3200" dirty="0"/>
              <a:t>: starting point of study should not be related to the target event occurrence</a:t>
            </a:r>
          </a:p>
          <a:p>
            <a:pPr lvl="2">
              <a:spcBef>
                <a:spcPts val="1200"/>
              </a:spcBef>
            </a:pPr>
            <a:r>
              <a:rPr lang="en-GB" sz="3200" i="1" dirty="0">
                <a:solidFill>
                  <a:schemeClr val="tx2">
                    <a:lumMod val="75000"/>
                    <a:lumOff val="25000"/>
                  </a:schemeClr>
                </a:solidFill>
              </a:rPr>
              <a:t>#3 Specify time metric</a:t>
            </a:r>
            <a:r>
              <a:rPr lang="en-GB" sz="3200" dirty="0"/>
              <a:t>:  smallest possible unit relevant to the event of interest</a:t>
            </a:r>
          </a:p>
        </p:txBody>
      </p:sp>
    </p:spTree>
    <p:extLst>
      <p:ext uri="{BB962C8B-B14F-4D97-AF65-F5344CB8AC3E}">
        <p14:creationId xmlns:p14="http://schemas.microsoft.com/office/powerpoint/2010/main" val="3819638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2DE1CC-6C8C-4027-9712-5F5758E9770C}"/>
              </a:ext>
            </a:extLst>
          </p:cNvPr>
          <p:cNvSpPr txBox="1"/>
          <p:nvPr/>
        </p:nvSpPr>
        <p:spPr>
          <a:xfrm>
            <a:off x="0" y="3597972"/>
            <a:ext cx="12192000" cy="461665"/>
          </a:xfrm>
          <a:prstGeom prst="rect">
            <a:avLst/>
          </a:prstGeom>
          <a:noFill/>
        </p:spPr>
        <p:txBody>
          <a:bodyPr wrap="square" rtlCol="0">
            <a:spAutoFit/>
          </a:bodyPr>
          <a:lstStyle/>
          <a:p>
            <a:pPr marL="0" marR="0" lvl="0" indent="0" algn="ctr" defTabSz="914446"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Arial" panose="020B0604020202020204"/>
                <a:ea typeface="+mn-ea"/>
                <a:cs typeface="+mn-cs"/>
              </a:rPr>
              <a:t>www.ncrm.ac.uk</a:t>
            </a:r>
          </a:p>
        </p:txBody>
      </p:sp>
    </p:spTree>
    <p:extLst>
      <p:ext uri="{BB962C8B-B14F-4D97-AF65-F5344CB8AC3E}">
        <p14:creationId xmlns:p14="http://schemas.microsoft.com/office/powerpoint/2010/main" val="297920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Outline</a:t>
            </a:r>
          </a:p>
        </p:txBody>
      </p:sp>
      <p:sp>
        <p:nvSpPr>
          <p:cNvPr id="3" name="TextBox 2">
            <a:extLst>
              <a:ext uri="{FF2B5EF4-FFF2-40B4-BE49-F238E27FC236}">
                <a16:creationId xmlns:a16="http://schemas.microsoft.com/office/drawing/2014/main" id="{016ACE44-3F3B-5103-D115-DA4E7B42DA00}"/>
              </a:ext>
            </a:extLst>
          </p:cNvPr>
          <p:cNvSpPr txBox="1"/>
          <p:nvPr/>
        </p:nvSpPr>
        <p:spPr>
          <a:xfrm>
            <a:off x="470264" y="1444844"/>
            <a:ext cx="10998926" cy="2523768"/>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Type of questions answered by Survival Analysis</a:t>
            </a:r>
          </a:p>
          <a:p>
            <a:pPr marL="285750" indent="-285750">
              <a:spcBef>
                <a:spcPts val="1200"/>
              </a:spcBef>
              <a:buFont typeface="Arial" panose="020B0604020202020204" pitchFamily="34" charset="0"/>
              <a:buChar char="•"/>
            </a:pPr>
            <a:r>
              <a:rPr lang="en-GB" sz="3200" dirty="0"/>
              <a:t>Common statistical methods are inadequate</a:t>
            </a:r>
          </a:p>
          <a:p>
            <a:pPr marL="285750" indent="-285750">
              <a:spcBef>
                <a:spcPts val="1200"/>
              </a:spcBef>
              <a:buFont typeface="Arial" panose="020B0604020202020204" pitchFamily="34" charset="0"/>
              <a:buChar char="•"/>
            </a:pPr>
            <a:r>
              <a:rPr lang="en-GB" sz="3200" dirty="0"/>
              <a:t>Pre-Requisites for Survival Analysis</a:t>
            </a:r>
          </a:p>
          <a:p>
            <a:pPr marL="285750" indent="-285750">
              <a:spcBef>
                <a:spcPts val="1200"/>
              </a:spcBef>
              <a:buFont typeface="Arial" panose="020B0604020202020204" pitchFamily="34" charset="0"/>
              <a:buChar char="•"/>
            </a:pPr>
            <a:endParaRPr lang="en-GB" sz="3200" dirty="0"/>
          </a:p>
        </p:txBody>
      </p:sp>
    </p:spTree>
    <p:extLst>
      <p:ext uri="{BB962C8B-B14F-4D97-AF65-F5344CB8AC3E}">
        <p14:creationId xmlns:p14="http://schemas.microsoft.com/office/powerpoint/2010/main" val="3996544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C9481-E593-E569-7EBC-321FC59995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94EC14-B040-2E23-7602-8BB5F382E32D}"/>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Background</a:t>
            </a:r>
          </a:p>
        </p:txBody>
      </p:sp>
      <p:sp>
        <p:nvSpPr>
          <p:cNvPr id="3" name="TextBox 2">
            <a:extLst>
              <a:ext uri="{FF2B5EF4-FFF2-40B4-BE49-F238E27FC236}">
                <a16:creationId xmlns:a16="http://schemas.microsoft.com/office/drawing/2014/main" id="{5DD39757-039F-C799-A11A-1493C178481B}"/>
              </a:ext>
            </a:extLst>
          </p:cNvPr>
          <p:cNvSpPr txBox="1"/>
          <p:nvPr/>
        </p:nvSpPr>
        <p:spPr>
          <a:xfrm>
            <a:off x="187630" y="1366897"/>
            <a:ext cx="11699569" cy="3631763"/>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600" dirty="0"/>
              <a:t>Researchers are often interested in investigating the </a:t>
            </a:r>
            <a:r>
              <a:rPr lang="en-GB" sz="3600" dirty="0">
                <a:solidFill>
                  <a:srgbClr val="C00000"/>
                </a:solidFill>
              </a:rPr>
              <a:t>occurrence of events</a:t>
            </a:r>
            <a:r>
              <a:rPr lang="en-GB" sz="3600" dirty="0"/>
              <a:t>, e.g.: </a:t>
            </a:r>
          </a:p>
          <a:p>
            <a:pPr marL="742950" lvl="1" indent="-285750">
              <a:spcBef>
                <a:spcPts val="1200"/>
              </a:spcBef>
              <a:buFont typeface="Arial" panose="020B0604020202020204" pitchFamily="34" charset="0"/>
              <a:buChar char="•"/>
            </a:pPr>
            <a:r>
              <a:rPr lang="en-GB" sz="3200" i="1" dirty="0">
                <a:solidFill>
                  <a:schemeClr val="tx2">
                    <a:lumMod val="75000"/>
                    <a:lumOff val="25000"/>
                  </a:schemeClr>
                </a:solidFill>
              </a:rPr>
              <a:t>Bio-medical sciences</a:t>
            </a:r>
            <a:r>
              <a:rPr lang="en-GB" sz="3200" dirty="0"/>
              <a:t>: Onset of puberty;</a:t>
            </a:r>
          </a:p>
          <a:p>
            <a:pPr marL="742950" lvl="1" indent="-285750">
              <a:spcBef>
                <a:spcPts val="1200"/>
              </a:spcBef>
              <a:buFont typeface="Arial" panose="020B0604020202020204" pitchFamily="34" charset="0"/>
              <a:buChar char="•"/>
            </a:pPr>
            <a:r>
              <a:rPr lang="en-GB" sz="3200" i="1" dirty="0">
                <a:solidFill>
                  <a:schemeClr val="tx2">
                    <a:lumMod val="75000"/>
                    <a:lumOff val="25000"/>
                  </a:schemeClr>
                </a:solidFill>
              </a:rPr>
              <a:t>Psychology / Psychiatry</a:t>
            </a:r>
            <a:r>
              <a:rPr lang="en-GB" sz="3200" dirty="0"/>
              <a:t>: First occurrence of suicidal ideation;</a:t>
            </a:r>
          </a:p>
          <a:p>
            <a:pPr marL="742950" lvl="1" indent="-285750">
              <a:spcBef>
                <a:spcPts val="1200"/>
              </a:spcBef>
              <a:buFont typeface="Arial" panose="020B0604020202020204" pitchFamily="34" charset="0"/>
              <a:buChar char="•"/>
            </a:pPr>
            <a:r>
              <a:rPr lang="en-GB" sz="3200" i="1" dirty="0">
                <a:solidFill>
                  <a:schemeClr val="tx2">
                    <a:lumMod val="75000"/>
                    <a:lumOff val="25000"/>
                  </a:schemeClr>
                </a:solidFill>
              </a:rPr>
              <a:t>Sociology / Economics</a:t>
            </a:r>
            <a:r>
              <a:rPr lang="en-GB" sz="3200" dirty="0"/>
              <a:t>: first full-time employment after leaving education. </a:t>
            </a:r>
          </a:p>
        </p:txBody>
      </p:sp>
    </p:spTree>
    <p:extLst>
      <p:ext uri="{BB962C8B-B14F-4D97-AF65-F5344CB8AC3E}">
        <p14:creationId xmlns:p14="http://schemas.microsoft.com/office/powerpoint/2010/main" val="1322783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C2FCC0-BA2F-A10A-B055-FE9D118FDF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0510FF-F087-F8E4-080B-E47CB13EBABD}"/>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What do these example have in common?</a:t>
            </a:r>
          </a:p>
        </p:txBody>
      </p:sp>
      <p:sp>
        <p:nvSpPr>
          <p:cNvPr id="3" name="TextBox 2">
            <a:extLst>
              <a:ext uri="{FF2B5EF4-FFF2-40B4-BE49-F238E27FC236}">
                <a16:creationId xmlns:a16="http://schemas.microsoft.com/office/drawing/2014/main" id="{D8FA7EDD-B3B2-3226-8704-C8B6E3373633}"/>
              </a:ext>
            </a:extLst>
          </p:cNvPr>
          <p:cNvSpPr txBox="1"/>
          <p:nvPr/>
        </p:nvSpPr>
        <p:spPr>
          <a:xfrm>
            <a:off x="348917" y="1217268"/>
            <a:ext cx="11622504" cy="2369880"/>
          </a:xfrm>
          <a:prstGeom prst="rect">
            <a:avLst/>
          </a:prstGeom>
          <a:solidFill>
            <a:schemeClr val="bg1">
              <a:lumMod val="85000"/>
            </a:schemeClr>
          </a:solidFill>
        </p:spPr>
        <p:txBody>
          <a:bodyPr wrap="square" rtlCol="0">
            <a:spAutoFit/>
          </a:bodyPr>
          <a:lstStyle/>
          <a:p>
            <a:pPr marL="742950" lvl="1" indent="-285750">
              <a:spcBef>
                <a:spcPts val="1200"/>
              </a:spcBef>
              <a:buFont typeface="Arial" panose="020B0604020202020204" pitchFamily="34" charset="0"/>
              <a:buChar char="•"/>
            </a:pPr>
            <a:r>
              <a:rPr lang="en-GB" sz="3200" i="1" dirty="0">
                <a:solidFill>
                  <a:schemeClr val="tx2">
                    <a:lumMod val="75000"/>
                    <a:lumOff val="25000"/>
                  </a:schemeClr>
                </a:solidFill>
              </a:rPr>
              <a:t>Bio-medical sciences</a:t>
            </a:r>
            <a:r>
              <a:rPr lang="en-GB" sz="3200" dirty="0"/>
              <a:t>: onset of puberty;</a:t>
            </a:r>
          </a:p>
          <a:p>
            <a:pPr marL="742950" lvl="1" indent="-285750">
              <a:spcBef>
                <a:spcPts val="1200"/>
              </a:spcBef>
              <a:buFont typeface="Arial" panose="020B0604020202020204" pitchFamily="34" charset="0"/>
              <a:buChar char="•"/>
            </a:pPr>
            <a:r>
              <a:rPr lang="en-GB" sz="3200" i="1" dirty="0">
                <a:solidFill>
                  <a:schemeClr val="tx2">
                    <a:lumMod val="75000"/>
                    <a:lumOff val="25000"/>
                  </a:schemeClr>
                </a:solidFill>
              </a:rPr>
              <a:t>Psychology / Psychiatry</a:t>
            </a:r>
            <a:r>
              <a:rPr lang="en-GB" sz="3200" dirty="0"/>
              <a:t>: first occurrence of suicidal ideation;</a:t>
            </a:r>
          </a:p>
          <a:p>
            <a:pPr marL="742950" lvl="1" indent="-285750">
              <a:spcBef>
                <a:spcPts val="1200"/>
              </a:spcBef>
              <a:buFont typeface="Arial" panose="020B0604020202020204" pitchFamily="34" charset="0"/>
              <a:buChar char="•"/>
            </a:pPr>
            <a:r>
              <a:rPr lang="en-GB" sz="3200" i="1" dirty="0">
                <a:solidFill>
                  <a:schemeClr val="tx2">
                    <a:lumMod val="75000"/>
                    <a:lumOff val="25000"/>
                  </a:schemeClr>
                </a:solidFill>
              </a:rPr>
              <a:t>Sociology / Economics</a:t>
            </a:r>
            <a:r>
              <a:rPr lang="en-GB" sz="3200" dirty="0"/>
              <a:t>: first full-time employment after leaving education. </a:t>
            </a:r>
          </a:p>
        </p:txBody>
      </p:sp>
      <p:sp>
        <p:nvSpPr>
          <p:cNvPr id="5" name="TextBox 4">
            <a:extLst>
              <a:ext uri="{FF2B5EF4-FFF2-40B4-BE49-F238E27FC236}">
                <a16:creationId xmlns:a16="http://schemas.microsoft.com/office/drawing/2014/main" id="{63308C02-5044-FE46-00DE-A8A6D3D9B267}"/>
              </a:ext>
            </a:extLst>
          </p:cNvPr>
          <p:cNvSpPr txBox="1"/>
          <p:nvPr/>
        </p:nvSpPr>
        <p:spPr>
          <a:xfrm>
            <a:off x="-113054" y="3763295"/>
            <a:ext cx="9421882" cy="1877437"/>
          </a:xfrm>
          <a:prstGeom prst="rect">
            <a:avLst/>
          </a:prstGeom>
          <a:noFill/>
        </p:spPr>
        <p:txBody>
          <a:bodyPr wrap="square" rtlCol="0">
            <a:spAutoFit/>
          </a:bodyPr>
          <a:lstStyle/>
          <a:p>
            <a:pPr marL="742950" lvl="1" indent="-285750">
              <a:spcBef>
                <a:spcPts val="1200"/>
              </a:spcBef>
              <a:buFont typeface="Arial" panose="020B0604020202020204" pitchFamily="34" charset="0"/>
              <a:buChar char="•"/>
            </a:pPr>
            <a:r>
              <a:rPr lang="en-GB" sz="3200" dirty="0"/>
              <a:t>Interest in:</a:t>
            </a:r>
          </a:p>
          <a:p>
            <a:pPr marL="1200150" lvl="2" indent="-285750">
              <a:spcBef>
                <a:spcPts val="1200"/>
              </a:spcBef>
              <a:buFont typeface="Arial" panose="020B0604020202020204" pitchFamily="34" charset="0"/>
              <a:buChar char="•"/>
            </a:pPr>
            <a:r>
              <a:rPr lang="en-GB" sz="3200" b="1" dirty="0">
                <a:solidFill>
                  <a:srgbClr val="C00000"/>
                </a:solidFill>
              </a:rPr>
              <a:t>Whether</a:t>
            </a:r>
            <a:r>
              <a:rPr lang="en-GB" sz="3200" dirty="0"/>
              <a:t> the event takes place;</a:t>
            </a:r>
          </a:p>
          <a:p>
            <a:pPr marL="1657350" lvl="3" indent="-285750">
              <a:spcBef>
                <a:spcPts val="1200"/>
              </a:spcBef>
              <a:buFont typeface="Arial" panose="020B0604020202020204" pitchFamily="34" charset="0"/>
              <a:buChar char="•"/>
            </a:pPr>
            <a:r>
              <a:rPr lang="en-GB" sz="3200" b="1" dirty="0">
                <a:solidFill>
                  <a:srgbClr val="C00000"/>
                </a:solidFill>
              </a:rPr>
              <a:t>When</a:t>
            </a:r>
            <a:r>
              <a:rPr lang="en-GB" sz="3200" dirty="0"/>
              <a:t> does it take place.</a:t>
            </a:r>
          </a:p>
        </p:txBody>
      </p:sp>
    </p:spTree>
    <p:extLst>
      <p:ext uri="{BB962C8B-B14F-4D97-AF65-F5344CB8AC3E}">
        <p14:creationId xmlns:p14="http://schemas.microsoft.com/office/powerpoint/2010/main" val="201116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6BDA13-36F0-1A12-F424-2F07CDA966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1072B0-387E-6AF2-7031-4A842149681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Investigate </a:t>
            </a:r>
            <a:r>
              <a:rPr lang="en-GB" i="1" dirty="0">
                <a:solidFill>
                  <a:schemeClr val="bg1"/>
                </a:solidFill>
              </a:rPr>
              <a:t>whether</a:t>
            </a:r>
            <a:r>
              <a:rPr lang="en-GB" dirty="0">
                <a:solidFill>
                  <a:schemeClr val="bg1"/>
                </a:solidFill>
              </a:rPr>
              <a:t> and </a:t>
            </a:r>
            <a:r>
              <a:rPr lang="en-GB" i="1" dirty="0">
                <a:solidFill>
                  <a:schemeClr val="bg1"/>
                </a:solidFill>
              </a:rPr>
              <a:t>when</a:t>
            </a:r>
            <a:r>
              <a:rPr lang="en-GB" dirty="0">
                <a:solidFill>
                  <a:schemeClr val="bg1"/>
                </a:solidFill>
              </a:rPr>
              <a:t> questions</a:t>
            </a:r>
          </a:p>
        </p:txBody>
      </p:sp>
      <p:sp>
        <p:nvSpPr>
          <p:cNvPr id="5" name="TextBox 4">
            <a:extLst>
              <a:ext uri="{FF2B5EF4-FFF2-40B4-BE49-F238E27FC236}">
                <a16:creationId xmlns:a16="http://schemas.microsoft.com/office/drawing/2014/main" id="{E8C3FE29-C255-C061-0F8C-0A5C9FDAD833}"/>
              </a:ext>
            </a:extLst>
          </p:cNvPr>
          <p:cNvSpPr txBox="1"/>
          <p:nvPr/>
        </p:nvSpPr>
        <p:spPr>
          <a:xfrm>
            <a:off x="0" y="1252305"/>
            <a:ext cx="11637818" cy="646331"/>
          </a:xfrm>
          <a:prstGeom prst="rect">
            <a:avLst/>
          </a:prstGeom>
          <a:noFill/>
        </p:spPr>
        <p:txBody>
          <a:bodyPr wrap="square" rtlCol="0">
            <a:spAutoFit/>
          </a:bodyPr>
          <a:lstStyle/>
          <a:p>
            <a:pPr marL="742950" lvl="1" indent="-285750">
              <a:spcBef>
                <a:spcPts val="1200"/>
              </a:spcBef>
              <a:buFont typeface="Arial" panose="020B0604020202020204" pitchFamily="34" charset="0"/>
              <a:buChar char="•"/>
            </a:pPr>
            <a:r>
              <a:rPr lang="en-GB" sz="3600" dirty="0"/>
              <a:t>Common statistical methods are inadequate:</a:t>
            </a:r>
          </a:p>
        </p:txBody>
      </p:sp>
      <p:pic>
        <p:nvPicPr>
          <p:cNvPr id="6" name="Picture 5" descr="A graph with lines and dots&#10;&#10;Description automatically generated">
            <a:extLst>
              <a:ext uri="{FF2B5EF4-FFF2-40B4-BE49-F238E27FC236}">
                <a16:creationId xmlns:a16="http://schemas.microsoft.com/office/drawing/2014/main" id="{DC88EE99-DE69-2589-D9E9-C6A2F3B743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4524" y="2123034"/>
            <a:ext cx="6694516" cy="4175356"/>
          </a:xfrm>
          <a:prstGeom prst="rect">
            <a:avLst/>
          </a:prstGeom>
        </p:spPr>
      </p:pic>
    </p:spTree>
    <p:extLst>
      <p:ext uri="{BB962C8B-B14F-4D97-AF65-F5344CB8AC3E}">
        <p14:creationId xmlns:p14="http://schemas.microsoft.com/office/powerpoint/2010/main" val="1050433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6EEDD-0A09-37A5-7A30-BF11AF7191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45651A-6183-29AE-DADF-7D6F9DB30366}"/>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Investigate </a:t>
            </a:r>
            <a:r>
              <a:rPr lang="en-GB" i="1" dirty="0">
                <a:solidFill>
                  <a:schemeClr val="bg1"/>
                </a:solidFill>
              </a:rPr>
              <a:t>whether</a:t>
            </a:r>
            <a:r>
              <a:rPr lang="en-GB" dirty="0">
                <a:solidFill>
                  <a:schemeClr val="bg1"/>
                </a:solidFill>
              </a:rPr>
              <a:t> and </a:t>
            </a:r>
            <a:r>
              <a:rPr lang="en-GB" i="1" dirty="0">
                <a:solidFill>
                  <a:schemeClr val="bg1"/>
                </a:solidFill>
              </a:rPr>
              <a:t>when</a:t>
            </a:r>
            <a:r>
              <a:rPr lang="en-GB" dirty="0">
                <a:solidFill>
                  <a:schemeClr val="bg1"/>
                </a:solidFill>
              </a:rPr>
              <a:t> questions</a:t>
            </a:r>
          </a:p>
        </p:txBody>
      </p:sp>
      <p:sp>
        <p:nvSpPr>
          <p:cNvPr id="5" name="TextBox 4">
            <a:extLst>
              <a:ext uri="{FF2B5EF4-FFF2-40B4-BE49-F238E27FC236}">
                <a16:creationId xmlns:a16="http://schemas.microsoft.com/office/drawing/2014/main" id="{FFB2DCB2-56FB-4D2E-06EF-E3F29D6971DC}"/>
              </a:ext>
            </a:extLst>
          </p:cNvPr>
          <p:cNvSpPr txBox="1"/>
          <p:nvPr/>
        </p:nvSpPr>
        <p:spPr>
          <a:xfrm>
            <a:off x="0" y="1252305"/>
            <a:ext cx="11637818" cy="646331"/>
          </a:xfrm>
          <a:prstGeom prst="rect">
            <a:avLst/>
          </a:prstGeom>
          <a:noFill/>
        </p:spPr>
        <p:txBody>
          <a:bodyPr wrap="square" rtlCol="0">
            <a:spAutoFit/>
          </a:bodyPr>
          <a:lstStyle/>
          <a:p>
            <a:pPr marL="742950" lvl="1" indent="-285750">
              <a:spcBef>
                <a:spcPts val="1200"/>
              </a:spcBef>
              <a:buFont typeface="Arial" panose="020B0604020202020204" pitchFamily="34" charset="0"/>
              <a:buChar char="•"/>
            </a:pPr>
            <a:r>
              <a:rPr lang="en-GB" sz="3600" dirty="0"/>
              <a:t>Common statistical methods are inadequate:</a:t>
            </a:r>
          </a:p>
        </p:txBody>
      </p:sp>
      <p:pic>
        <p:nvPicPr>
          <p:cNvPr id="6" name="Picture 5" descr="A graph with lines and dots&#10;&#10;Description automatically generated">
            <a:extLst>
              <a:ext uri="{FF2B5EF4-FFF2-40B4-BE49-F238E27FC236}">
                <a16:creationId xmlns:a16="http://schemas.microsoft.com/office/drawing/2014/main" id="{535BE35B-F60C-80D9-37E1-4BC1172D32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4524" y="2123034"/>
            <a:ext cx="6694516" cy="4175356"/>
          </a:xfrm>
          <a:prstGeom prst="rect">
            <a:avLst/>
          </a:prstGeom>
        </p:spPr>
      </p:pic>
      <p:sp>
        <p:nvSpPr>
          <p:cNvPr id="3" name="Oval 2">
            <a:extLst>
              <a:ext uri="{FF2B5EF4-FFF2-40B4-BE49-F238E27FC236}">
                <a16:creationId xmlns:a16="http://schemas.microsoft.com/office/drawing/2014/main" id="{6BF48A53-CEB8-9BE9-67B5-077BB3D30833}"/>
              </a:ext>
            </a:extLst>
          </p:cNvPr>
          <p:cNvSpPr/>
          <p:nvPr/>
        </p:nvSpPr>
        <p:spPr>
          <a:xfrm>
            <a:off x="382385" y="3429000"/>
            <a:ext cx="5469775" cy="2176695"/>
          </a:xfrm>
          <a:custGeom>
            <a:avLst/>
            <a:gdLst>
              <a:gd name="connsiteX0" fmla="*/ 0 w 5469775"/>
              <a:gd name="connsiteY0" fmla="*/ 1088348 h 2176695"/>
              <a:gd name="connsiteX1" fmla="*/ 2734888 w 5469775"/>
              <a:gd name="connsiteY1" fmla="*/ 0 h 2176695"/>
              <a:gd name="connsiteX2" fmla="*/ 5469776 w 5469775"/>
              <a:gd name="connsiteY2" fmla="*/ 1088348 h 2176695"/>
              <a:gd name="connsiteX3" fmla="*/ 2734888 w 5469775"/>
              <a:gd name="connsiteY3" fmla="*/ 2176696 h 2176695"/>
              <a:gd name="connsiteX4" fmla="*/ 0 w 5469775"/>
              <a:gd name="connsiteY4" fmla="*/ 1088348 h 21766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69775" h="2176695" extrusionOk="0">
                <a:moveTo>
                  <a:pt x="0" y="1088348"/>
                </a:moveTo>
                <a:cubicBezTo>
                  <a:pt x="-155923" y="303915"/>
                  <a:pt x="1319523" y="-34518"/>
                  <a:pt x="2734888" y="0"/>
                </a:cubicBezTo>
                <a:cubicBezTo>
                  <a:pt x="4132084" y="63625"/>
                  <a:pt x="5523760" y="471161"/>
                  <a:pt x="5469776" y="1088348"/>
                </a:cubicBezTo>
                <a:cubicBezTo>
                  <a:pt x="5338284" y="1427265"/>
                  <a:pt x="4209517" y="2288116"/>
                  <a:pt x="2734888" y="2176696"/>
                </a:cubicBezTo>
                <a:cubicBezTo>
                  <a:pt x="1235562" y="2161368"/>
                  <a:pt x="136957" y="1678156"/>
                  <a:pt x="0" y="1088348"/>
                </a:cubicBezTo>
                <a:close/>
              </a:path>
            </a:pathLst>
          </a:custGeom>
          <a:noFill/>
          <a:ln>
            <a:extLst>
              <a:ext uri="{C807C97D-BFC1-408E-A445-0C87EB9F89A2}">
                <ask:lineSketchStyleProps xmlns:ask="http://schemas.microsoft.com/office/drawing/2018/sketchyshapes" sd="879248734">
                  <a:prstGeom prst="ellipse">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76001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864E56-944B-AA1C-A403-ED942B3E86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211E58-73F5-B174-06D0-718E0761B9A6}"/>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Survival Analysis</a:t>
            </a:r>
          </a:p>
        </p:txBody>
      </p:sp>
      <p:sp>
        <p:nvSpPr>
          <p:cNvPr id="3" name="TextBox 2">
            <a:extLst>
              <a:ext uri="{FF2B5EF4-FFF2-40B4-BE49-F238E27FC236}">
                <a16:creationId xmlns:a16="http://schemas.microsoft.com/office/drawing/2014/main" id="{C0F692F7-F503-F42D-3FD7-492ADC395198}"/>
              </a:ext>
            </a:extLst>
          </p:cNvPr>
          <p:cNvSpPr txBox="1"/>
          <p:nvPr/>
        </p:nvSpPr>
        <p:spPr>
          <a:xfrm>
            <a:off x="93815" y="1287244"/>
            <a:ext cx="12004369" cy="5570756"/>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600" dirty="0"/>
              <a:t>Set of statistical methods to investigate events occurrence and their timing:</a:t>
            </a:r>
          </a:p>
          <a:p>
            <a:pPr marL="742950" lvl="1" indent="-285750">
              <a:spcBef>
                <a:spcPts val="1200"/>
              </a:spcBef>
              <a:buFont typeface="Arial" panose="020B0604020202020204" pitchFamily="34" charset="0"/>
              <a:buChar char="•"/>
            </a:pPr>
            <a:r>
              <a:rPr lang="en-GB" sz="3200" i="1" dirty="0">
                <a:solidFill>
                  <a:schemeClr val="tx2">
                    <a:lumMod val="75000"/>
                    <a:lumOff val="25000"/>
                  </a:schemeClr>
                </a:solidFill>
              </a:rPr>
              <a:t>Study Designs: </a:t>
            </a:r>
            <a:r>
              <a:rPr lang="en-GB" sz="3200" dirty="0"/>
              <a:t>Experimental; Longitudinal (prospective; retrospective) </a:t>
            </a:r>
          </a:p>
          <a:p>
            <a:pPr marL="742950" lvl="1" indent="-285750">
              <a:spcBef>
                <a:spcPts val="1200"/>
              </a:spcBef>
              <a:buFont typeface="Arial" panose="020B0604020202020204" pitchFamily="34" charset="0"/>
              <a:buChar char="•"/>
            </a:pPr>
            <a:r>
              <a:rPr lang="en-GB" sz="3200" i="1" dirty="0">
                <a:solidFill>
                  <a:schemeClr val="tx2">
                    <a:lumMod val="75000"/>
                    <a:lumOff val="25000"/>
                  </a:schemeClr>
                </a:solidFill>
              </a:rPr>
              <a:t>Events: </a:t>
            </a:r>
            <a:r>
              <a:rPr lang="en-GB" sz="3200" dirty="0"/>
              <a:t>Only takes place once;  Recurring;</a:t>
            </a:r>
          </a:p>
          <a:p>
            <a:pPr marL="742950" lvl="1" indent="-285750">
              <a:spcBef>
                <a:spcPts val="1200"/>
              </a:spcBef>
              <a:buFont typeface="Arial" panose="020B0604020202020204" pitchFamily="34" charset="0"/>
              <a:buChar char="•"/>
            </a:pPr>
            <a:r>
              <a:rPr lang="en-GB" sz="3200" dirty="0"/>
              <a:t>The </a:t>
            </a:r>
            <a:r>
              <a:rPr lang="en-GB" sz="3200" i="1" dirty="0"/>
              <a:t>main requirements </a:t>
            </a:r>
            <a:r>
              <a:rPr lang="en-GB" sz="3200" dirty="0"/>
              <a:t>are interest in:</a:t>
            </a:r>
          </a:p>
          <a:p>
            <a:pPr marL="1200150" lvl="2" indent="-285750">
              <a:spcBef>
                <a:spcPts val="1200"/>
              </a:spcBef>
              <a:buFont typeface="Arial" panose="020B0604020202020204" pitchFamily="34" charset="0"/>
              <a:buChar char="•"/>
            </a:pPr>
            <a:r>
              <a:rPr lang="en-GB" sz="3200" b="1" i="1" dirty="0">
                <a:solidFill>
                  <a:srgbClr val="C00000"/>
                </a:solidFill>
              </a:rPr>
              <a:t>Whether</a:t>
            </a:r>
            <a:r>
              <a:rPr lang="en-GB" sz="3200" dirty="0"/>
              <a:t> the target event takes place;</a:t>
            </a:r>
          </a:p>
          <a:p>
            <a:pPr marL="1200150" lvl="2" indent="-285750">
              <a:spcBef>
                <a:spcPts val="1200"/>
              </a:spcBef>
              <a:buFont typeface="Arial" panose="020B0604020202020204" pitchFamily="34" charset="0"/>
              <a:buChar char="•"/>
            </a:pPr>
            <a:r>
              <a:rPr lang="en-GB" sz="3200" b="1" i="1" dirty="0">
                <a:solidFill>
                  <a:srgbClr val="C00000"/>
                </a:solidFill>
              </a:rPr>
              <a:t>When</a:t>
            </a:r>
            <a:r>
              <a:rPr lang="en-GB" sz="3200" dirty="0"/>
              <a:t> does it take place.</a:t>
            </a:r>
          </a:p>
          <a:p>
            <a:pPr lvl="1">
              <a:spcBef>
                <a:spcPts val="1200"/>
              </a:spcBef>
            </a:pPr>
            <a:endParaRPr lang="en-GB" sz="3200" dirty="0"/>
          </a:p>
        </p:txBody>
      </p:sp>
    </p:spTree>
    <p:extLst>
      <p:ext uri="{BB962C8B-B14F-4D97-AF65-F5344CB8AC3E}">
        <p14:creationId xmlns:p14="http://schemas.microsoft.com/office/powerpoint/2010/main" val="1055153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81D6B98-D2E1-287E-DAED-A9FB15E2F5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D4CE6-0762-AF0B-3802-754E9FE5F45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Survival Analysis: Pre-requisite #1</a:t>
            </a:r>
          </a:p>
        </p:txBody>
      </p:sp>
      <p:sp>
        <p:nvSpPr>
          <p:cNvPr id="3" name="TextBox 2">
            <a:extLst>
              <a:ext uri="{FF2B5EF4-FFF2-40B4-BE49-F238E27FC236}">
                <a16:creationId xmlns:a16="http://schemas.microsoft.com/office/drawing/2014/main" id="{AF01A9CC-30FB-64DF-987F-CD519013A2C6}"/>
              </a:ext>
            </a:extLst>
          </p:cNvPr>
          <p:cNvSpPr txBox="1"/>
          <p:nvPr/>
        </p:nvSpPr>
        <p:spPr>
          <a:xfrm>
            <a:off x="93815" y="1287244"/>
            <a:ext cx="12004369" cy="6924973"/>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600" dirty="0"/>
              <a:t>A clearly defined </a:t>
            </a:r>
            <a:r>
              <a:rPr lang="en-GB" sz="3600" b="1" i="1" dirty="0"/>
              <a:t>target event</a:t>
            </a:r>
            <a:r>
              <a:rPr lang="en-GB" sz="3600" dirty="0"/>
              <a:t>:</a:t>
            </a:r>
          </a:p>
          <a:p>
            <a:pPr marL="742950" lvl="1" indent="-285750">
              <a:spcBef>
                <a:spcPts val="1200"/>
              </a:spcBef>
              <a:buFont typeface="Arial" panose="020B0604020202020204" pitchFamily="34" charset="0"/>
              <a:buChar char="•"/>
            </a:pPr>
            <a:r>
              <a:rPr lang="en-GB" sz="3200" dirty="0"/>
              <a:t>A transition from one state to another state:</a:t>
            </a:r>
          </a:p>
          <a:p>
            <a:pPr lvl="2">
              <a:spcBef>
                <a:spcPts val="1200"/>
              </a:spcBef>
            </a:pPr>
            <a:r>
              <a:rPr lang="en-GB" sz="2800" dirty="0"/>
              <a:t>E.g.: </a:t>
            </a:r>
            <a:r>
              <a:rPr lang="en-GB" sz="2400" b="1" i="1" dirty="0">
                <a:solidFill>
                  <a:schemeClr val="accent1"/>
                </a:solidFill>
              </a:rPr>
              <a:t>Never</a:t>
            </a:r>
            <a:r>
              <a:rPr lang="en-GB" sz="2400" dirty="0"/>
              <a:t> thought about suicide (</a:t>
            </a:r>
            <a:r>
              <a:rPr lang="en-GB" sz="2400" dirty="0">
                <a:solidFill>
                  <a:schemeClr val="accent4">
                    <a:lumMod val="75000"/>
                  </a:schemeClr>
                </a:solidFill>
              </a:rPr>
              <a:t>state 1</a:t>
            </a:r>
            <a:r>
              <a:rPr lang="en-GB" sz="2400" dirty="0"/>
              <a:t>) </a:t>
            </a:r>
            <a:r>
              <a:rPr lang="en-GB" sz="2400" b="1" dirty="0"/>
              <a:t>vs.</a:t>
            </a:r>
            <a:r>
              <a:rPr lang="en-GB" sz="2400" dirty="0"/>
              <a:t> </a:t>
            </a:r>
            <a:r>
              <a:rPr lang="en-GB" sz="2400" b="1" i="1" dirty="0">
                <a:solidFill>
                  <a:schemeClr val="accent2"/>
                </a:solidFill>
              </a:rPr>
              <a:t>Ever</a:t>
            </a:r>
            <a:r>
              <a:rPr lang="en-GB" sz="2400" dirty="0"/>
              <a:t> thought about suicide (</a:t>
            </a:r>
            <a:r>
              <a:rPr lang="en-GB" sz="2400" dirty="0">
                <a:solidFill>
                  <a:schemeClr val="accent2">
                    <a:lumMod val="75000"/>
                  </a:schemeClr>
                </a:solidFill>
              </a:rPr>
              <a:t>state 2</a:t>
            </a:r>
            <a:r>
              <a:rPr lang="en-GB" sz="2400" dirty="0"/>
              <a:t>).</a:t>
            </a:r>
          </a:p>
          <a:p>
            <a:pPr marL="742950" lvl="1" indent="-285750">
              <a:spcBef>
                <a:spcPts val="1200"/>
              </a:spcBef>
              <a:buFont typeface="Arial" panose="020B0604020202020204" pitchFamily="34" charset="0"/>
              <a:buChar char="•"/>
            </a:pPr>
            <a:r>
              <a:rPr lang="en-GB" sz="3200" i="1" dirty="0"/>
              <a:t>Mutually</a:t>
            </a:r>
            <a:r>
              <a:rPr lang="en-GB" sz="3200" dirty="0"/>
              <a:t> </a:t>
            </a:r>
            <a:r>
              <a:rPr lang="en-GB" sz="3200" i="1" dirty="0"/>
              <a:t>exclusive</a:t>
            </a:r>
            <a:r>
              <a:rPr lang="en-GB" sz="3200" dirty="0"/>
              <a:t> and </a:t>
            </a:r>
            <a:r>
              <a:rPr lang="en-GB" sz="3200" i="1" dirty="0"/>
              <a:t>exhaustive</a:t>
            </a:r>
            <a:r>
              <a:rPr lang="en-GB" sz="3200" dirty="0"/>
              <a:t> states. </a:t>
            </a:r>
          </a:p>
          <a:p>
            <a:pPr marL="285750" indent="-285750">
              <a:spcBef>
                <a:spcPts val="1200"/>
              </a:spcBef>
              <a:buFont typeface="Arial" panose="020B0604020202020204" pitchFamily="34" charset="0"/>
              <a:buChar char="•"/>
            </a:pPr>
            <a:r>
              <a:rPr lang="en-GB" sz="3600" dirty="0"/>
              <a:t>Target events can :</a:t>
            </a:r>
          </a:p>
          <a:p>
            <a:pPr marL="742950" lvl="1" indent="-285750">
              <a:spcBef>
                <a:spcPts val="1200"/>
              </a:spcBef>
              <a:buFont typeface="Arial" panose="020B0604020202020204" pitchFamily="34" charset="0"/>
              <a:buChar char="•"/>
            </a:pPr>
            <a:r>
              <a:rPr lang="en-GB" sz="2800" dirty="0"/>
              <a:t>Be dichotomous (never </a:t>
            </a:r>
            <a:r>
              <a:rPr lang="en-GB" sz="2800" i="1" dirty="0"/>
              <a:t>vs.</a:t>
            </a:r>
            <a:r>
              <a:rPr lang="en-GB" sz="2800" dirty="0"/>
              <a:t> ever suicidal thoughts);  Have more categories (e.g.: employed, unemployed, self-employed, retired);</a:t>
            </a:r>
          </a:p>
          <a:p>
            <a:pPr marL="742950" lvl="1" indent="-285750">
              <a:spcBef>
                <a:spcPts val="1200"/>
              </a:spcBef>
              <a:buFont typeface="Arial" panose="020B0604020202020204" pitchFamily="34" charset="0"/>
              <a:buChar char="•"/>
            </a:pPr>
            <a:r>
              <a:rPr lang="en-GB" sz="2800" dirty="0"/>
              <a:t>Take place once;  Take place several times (</a:t>
            </a:r>
            <a:r>
              <a:rPr lang="en-GB" sz="2800" i="1" dirty="0"/>
              <a:t>recurring</a:t>
            </a:r>
            <a:r>
              <a:rPr lang="en-GB" sz="2800" dirty="0"/>
              <a:t>).</a:t>
            </a:r>
            <a:endParaRPr lang="en-GB" sz="3200" dirty="0"/>
          </a:p>
          <a:p>
            <a:pPr marL="742950" lvl="1" indent="-285750">
              <a:spcBef>
                <a:spcPts val="1200"/>
              </a:spcBef>
              <a:buFont typeface="Arial" panose="020B0604020202020204" pitchFamily="34" charset="0"/>
              <a:buChar char="•"/>
            </a:pPr>
            <a:endParaRPr lang="en-GB" sz="3200" dirty="0"/>
          </a:p>
          <a:p>
            <a:pPr lvl="1">
              <a:spcBef>
                <a:spcPts val="1200"/>
              </a:spcBef>
            </a:pPr>
            <a:endParaRPr lang="en-GB" sz="3200" dirty="0"/>
          </a:p>
          <a:p>
            <a:pPr lvl="1">
              <a:spcBef>
                <a:spcPts val="1200"/>
              </a:spcBef>
            </a:pPr>
            <a:endParaRPr lang="en-GB" sz="3200" dirty="0"/>
          </a:p>
        </p:txBody>
      </p:sp>
    </p:spTree>
    <p:extLst>
      <p:ext uri="{BB962C8B-B14F-4D97-AF65-F5344CB8AC3E}">
        <p14:creationId xmlns:p14="http://schemas.microsoft.com/office/powerpoint/2010/main" val="164491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F060C0-DECC-F4FE-1C52-E04AF85522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2304AA-4453-1946-AE15-5FF97646159A}"/>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Survival Analysis: Pre-requisite #2</a:t>
            </a:r>
          </a:p>
        </p:txBody>
      </p:sp>
      <p:sp>
        <p:nvSpPr>
          <p:cNvPr id="3" name="TextBox 2">
            <a:extLst>
              <a:ext uri="{FF2B5EF4-FFF2-40B4-BE49-F238E27FC236}">
                <a16:creationId xmlns:a16="http://schemas.microsoft.com/office/drawing/2014/main" id="{7B28DFC5-55F3-6589-C6FF-AB463AB8628F}"/>
              </a:ext>
            </a:extLst>
          </p:cNvPr>
          <p:cNvSpPr txBox="1"/>
          <p:nvPr/>
        </p:nvSpPr>
        <p:spPr>
          <a:xfrm>
            <a:off x="0" y="1122164"/>
            <a:ext cx="12004369" cy="4308872"/>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600" dirty="0"/>
              <a:t>A clearly defined </a:t>
            </a:r>
            <a:r>
              <a:rPr lang="en-GB" sz="3600" b="1" i="1" dirty="0"/>
              <a:t>beginning of time</a:t>
            </a:r>
            <a:r>
              <a:rPr lang="en-GB" sz="3600" dirty="0"/>
              <a:t>:</a:t>
            </a:r>
          </a:p>
          <a:p>
            <a:pPr marL="742950" lvl="1" indent="-285750">
              <a:spcBef>
                <a:spcPts val="1200"/>
              </a:spcBef>
              <a:buFont typeface="Arial" panose="020B0604020202020204" pitchFamily="34" charset="0"/>
              <a:buChar char="•"/>
            </a:pPr>
            <a:r>
              <a:rPr lang="en-GB" sz="2800" dirty="0"/>
              <a:t>A point where all individuals have </a:t>
            </a:r>
            <a:r>
              <a:rPr lang="en-GB" sz="2800" i="1" dirty="0"/>
              <a:t>not yet </a:t>
            </a:r>
            <a:r>
              <a:rPr lang="en-GB" sz="2800" dirty="0"/>
              <a:t>experienced the target event, but they are susceptible to experiencing it. </a:t>
            </a:r>
          </a:p>
          <a:p>
            <a:pPr marL="285750" indent="-285750">
              <a:spcBef>
                <a:spcPts val="1200"/>
              </a:spcBef>
              <a:buFont typeface="Arial" panose="020B0604020202020204" pitchFamily="34" charset="0"/>
              <a:buChar char="•"/>
            </a:pPr>
            <a:endParaRPr lang="en-GB" sz="2800" dirty="0"/>
          </a:p>
          <a:p>
            <a:pPr marL="742950" lvl="1" indent="-285750">
              <a:spcBef>
                <a:spcPts val="1200"/>
              </a:spcBef>
              <a:buFont typeface="Arial" panose="020B0604020202020204" pitchFamily="34" charset="0"/>
              <a:buChar char="•"/>
            </a:pPr>
            <a:endParaRPr lang="en-GB" sz="3200" dirty="0"/>
          </a:p>
          <a:p>
            <a:pPr lvl="1">
              <a:spcBef>
                <a:spcPts val="1200"/>
              </a:spcBef>
            </a:pPr>
            <a:endParaRPr lang="en-GB" sz="3200" dirty="0"/>
          </a:p>
          <a:p>
            <a:pPr lvl="1">
              <a:spcBef>
                <a:spcPts val="1200"/>
              </a:spcBef>
            </a:pPr>
            <a:endParaRPr lang="en-GB" sz="3200" dirty="0"/>
          </a:p>
        </p:txBody>
      </p:sp>
      <p:sp>
        <p:nvSpPr>
          <p:cNvPr id="5" name="TextBox 4">
            <a:extLst>
              <a:ext uri="{FF2B5EF4-FFF2-40B4-BE49-F238E27FC236}">
                <a16:creationId xmlns:a16="http://schemas.microsoft.com/office/drawing/2014/main" id="{47CDBA0D-FA1D-864A-31EF-91F8E3738A2F}"/>
              </a:ext>
            </a:extLst>
          </p:cNvPr>
          <p:cNvSpPr txBox="1"/>
          <p:nvPr/>
        </p:nvSpPr>
        <p:spPr>
          <a:xfrm>
            <a:off x="106791" y="2879693"/>
            <a:ext cx="12004368" cy="984885"/>
          </a:xfrm>
          <a:prstGeom prst="rect">
            <a:avLst/>
          </a:prstGeom>
          <a:noFill/>
        </p:spPr>
        <p:txBody>
          <a:bodyPr wrap="square">
            <a:spAutoFit/>
          </a:bodyPr>
          <a:lstStyle/>
          <a:p>
            <a:pPr lvl="1">
              <a:spcBef>
                <a:spcPts val="1200"/>
              </a:spcBef>
            </a:pPr>
            <a:r>
              <a:rPr lang="en-GB" sz="2400" dirty="0"/>
              <a:t>The same for all individuals;                                   Linked to a </a:t>
            </a:r>
            <a:r>
              <a:rPr lang="en-GB" sz="2400" i="1" dirty="0"/>
              <a:t>precipitating event.</a:t>
            </a:r>
            <a:endParaRPr lang="en-GB" sz="2400" dirty="0"/>
          </a:p>
          <a:p>
            <a:pPr lvl="1">
              <a:spcBef>
                <a:spcPts val="1200"/>
              </a:spcBef>
            </a:pPr>
            <a:endParaRPr lang="en-GB" sz="2400" dirty="0"/>
          </a:p>
        </p:txBody>
      </p:sp>
      <p:sp>
        <p:nvSpPr>
          <p:cNvPr id="4" name="AutoShape 2">
            <a:extLst>
              <a:ext uri="{FF2B5EF4-FFF2-40B4-BE49-F238E27FC236}">
                <a16:creationId xmlns:a16="http://schemas.microsoft.com/office/drawing/2014/main" id="{9BBA0EDA-AB8C-3B01-83C2-F31BF85BEFF6}"/>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 name="Picture 9">
            <a:extLst>
              <a:ext uri="{FF2B5EF4-FFF2-40B4-BE49-F238E27FC236}">
                <a16:creationId xmlns:a16="http://schemas.microsoft.com/office/drawing/2014/main" id="{222488CD-590E-1B06-C1BB-4D8AE7F9D939}"/>
              </a:ext>
            </a:extLst>
          </p:cNvPr>
          <p:cNvPicPr>
            <a:picLocks noChangeAspect="1"/>
          </p:cNvPicPr>
          <p:nvPr/>
        </p:nvPicPr>
        <p:blipFill>
          <a:blip r:embed="rId3"/>
          <a:stretch>
            <a:fillRect/>
          </a:stretch>
        </p:blipFill>
        <p:spPr>
          <a:xfrm>
            <a:off x="352455" y="3258234"/>
            <a:ext cx="5376358" cy="3599766"/>
          </a:xfrm>
          <a:prstGeom prst="rect">
            <a:avLst/>
          </a:prstGeom>
        </p:spPr>
      </p:pic>
      <p:sp>
        <p:nvSpPr>
          <p:cNvPr id="12" name="AutoShape 6">
            <a:extLst>
              <a:ext uri="{FF2B5EF4-FFF2-40B4-BE49-F238E27FC236}">
                <a16:creationId xmlns:a16="http://schemas.microsoft.com/office/drawing/2014/main" id="{5449D45D-B417-33A9-EF4B-0F0E92EA7475}"/>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3" name="Picture 12">
            <a:extLst>
              <a:ext uri="{FF2B5EF4-FFF2-40B4-BE49-F238E27FC236}">
                <a16:creationId xmlns:a16="http://schemas.microsoft.com/office/drawing/2014/main" id="{08F2FA62-87DA-C0AB-5200-82E6C3F3C6E9}"/>
              </a:ext>
            </a:extLst>
          </p:cNvPr>
          <p:cNvPicPr>
            <a:picLocks noChangeAspect="1"/>
          </p:cNvPicPr>
          <p:nvPr/>
        </p:nvPicPr>
        <p:blipFill>
          <a:blip r:embed="rId4"/>
          <a:stretch>
            <a:fillRect/>
          </a:stretch>
        </p:blipFill>
        <p:spPr>
          <a:xfrm>
            <a:off x="6142908" y="3276600"/>
            <a:ext cx="6085510" cy="3581400"/>
          </a:xfrm>
          <a:prstGeom prst="rect">
            <a:avLst/>
          </a:prstGeom>
        </p:spPr>
      </p:pic>
    </p:spTree>
    <p:extLst>
      <p:ext uri="{BB962C8B-B14F-4D97-AF65-F5344CB8AC3E}">
        <p14:creationId xmlns:p14="http://schemas.microsoft.com/office/powerpoint/2010/main" val="7973944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NCRM">
      <a:dk1>
        <a:srgbClr val="545860"/>
      </a:dk1>
      <a:lt1>
        <a:srgbClr val="FFFFFF"/>
      </a:lt1>
      <a:dk2>
        <a:srgbClr val="545860"/>
      </a:dk2>
      <a:lt2>
        <a:srgbClr val="E7E6E6"/>
      </a:lt2>
      <a:accent1>
        <a:srgbClr val="5BC3F5"/>
      </a:accent1>
      <a:accent2>
        <a:srgbClr val="3A5CB7"/>
      </a:accent2>
      <a:accent3>
        <a:srgbClr val="FFB653"/>
      </a:accent3>
      <a:accent4>
        <a:srgbClr val="E56B59"/>
      </a:accent4>
      <a:accent5>
        <a:srgbClr val="545860"/>
      </a:accent5>
      <a:accent6>
        <a:srgbClr val="E7E6E6"/>
      </a:accent6>
      <a:hlink>
        <a:srgbClr val="3A5CB7"/>
      </a:hlink>
      <a:folHlink>
        <a:srgbClr val="E56B5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A600451-2323-8640-8B92-977B474FAEB6}" vid="{1B9421E0-F233-9642-B89D-3A95E4A52F8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207</TotalTime>
  <Words>2746</Words>
  <Application>Microsoft Office PowerPoint</Application>
  <PresentationFormat>Widescreen</PresentationFormat>
  <Paragraphs>165</Paragraphs>
  <Slides>13</Slides>
  <Notes>13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Aptos</vt:lpstr>
      <vt:lpstr>Aptos Display</vt:lpstr>
      <vt:lpstr>Arial</vt:lpstr>
      <vt:lpstr>Calibri</vt:lpstr>
      <vt:lpstr>Office Theme</vt:lpstr>
      <vt:lpstr>1_Office Theme</vt:lpstr>
      <vt:lpstr>Introduction to Survival Analysis Part #1</vt:lpstr>
      <vt:lpstr> Outline</vt:lpstr>
      <vt:lpstr> Background</vt:lpstr>
      <vt:lpstr> What do these example have in common?</vt:lpstr>
      <vt:lpstr> Investigate whether and when questions</vt:lpstr>
      <vt:lpstr> Investigate whether and when questions</vt:lpstr>
      <vt:lpstr> Survival Analysis</vt:lpstr>
      <vt:lpstr> Survival Analysis: Pre-requisite #1</vt:lpstr>
      <vt:lpstr> Survival Analysis: Pre-requisite #2</vt:lpstr>
      <vt:lpstr> Survival Analysis: Pre-requisite #3</vt:lpstr>
      <vt:lpstr> Survival Analysis: Pre-requisite #3</vt:lpstr>
      <vt:lpstr> Summary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Oliver Perra</dc:creator>
  <cp:lastModifiedBy>Gil Dekel</cp:lastModifiedBy>
  <cp:revision>15</cp:revision>
  <dcterms:created xsi:type="dcterms:W3CDTF">2024-12-11T09:03:02Z</dcterms:created>
  <dcterms:modified xsi:type="dcterms:W3CDTF">2025-02-12T09:07:38Z</dcterms:modified>
</cp:coreProperties>
</file>